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8" r:id="rId3"/>
    <p:sldId id="271" r:id="rId4"/>
    <p:sldId id="280" r:id="rId5"/>
    <p:sldId id="274" r:id="rId6"/>
    <p:sldId id="270" r:id="rId7"/>
    <p:sldId id="272" r:id="rId8"/>
    <p:sldId id="275" r:id="rId9"/>
    <p:sldId id="277" r:id="rId10"/>
    <p:sldId id="278" r:id="rId11"/>
    <p:sldId id="281" r:id="rId12"/>
    <p:sldId id="273" r:id="rId13"/>
    <p:sldId id="279" r:id="rId14"/>
    <p:sldId id="258" r:id="rId15"/>
    <p:sldId id="282" r:id="rId16"/>
    <p:sldId id="283" r:id="rId17"/>
    <p:sldId id="263" r:id="rId18"/>
    <p:sldId id="284" r:id="rId19"/>
    <p:sldId id="265" r:id="rId20"/>
    <p:sldId id="259" r:id="rId21"/>
    <p:sldId id="26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56" autoAdjust="0"/>
  </p:normalViewPr>
  <p:slideViewPr>
    <p:cSldViewPr>
      <p:cViewPr>
        <p:scale>
          <a:sx n="90" d="100"/>
          <a:sy n="90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8572ED-4F4E-42EF-BF96-63ACECC5DA94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BE3FE0BD-CC3F-4A51-B1F1-3D496A94FEC8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600" b="1" dirty="0" smtClean="0"/>
            <a:t>Социальное</a:t>
          </a:r>
        </a:p>
        <a:p>
          <a:r>
            <a:rPr lang="ru-RU" sz="1600" b="1" dirty="0" err="1" smtClean="0"/>
            <a:t>предприни-мательство</a:t>
          </a:r>
          <a:endParaRPr lang="ru-RU" sz="1600" b="1" dirty="0"/>
        </a:p>
      </dgm:t>
    </dgm:pt>
    <dgm:pt modelId="{55FAB6A1-FDF6-475D-B4A0-97A5C463622A}" type="parTrans" cxnId="{59C9EE0E-5C70-4778-A9D9-DF5D0B642387}">
      <dgm:prSet/>
      <dgm:spPr/>
      <dgm:t>
        <a:bodyPr/>
        <a:lstStyle/>
        <a:p>
          <a:endParaRPr lang="ru-RU" sz="1600" b="1"/>
        </a:p>
      </dgm:t>
    </dgm:pt>
    <dgm:pt modelId="{B62B76C9-A4FB-48C7-8180-42BD61F5E497}" type="sibTrans" cxnId="{59C9EE0E-5C70-4778-A9D9-DF5D0B642387}">
      <dgm:prSet/>
      <dgm:spPr/>
      <dgm:t>
        <a:bodyPr/>
        <a:lstStyle/>
        <a:p>
          <a:endParaRPr lang="ru-RU" sz="1600" b="1"/>
        </a:p>
      </dgm:t>
    </dgm:pt>
    <dgm:pt modelId="{393DA844-2FEE-4C81-9AA8-8F528ABEF7B9}">
      <dgm:prSet phldrT="[Текст]" custT="1"/>
      <dgm:spPr/>
      <dgm:t>
        <a:bodyPr/>
        <a:lstStyle/>
        <a:p>
          <a:r>
            <a:rPr lang="ru-RU" sz="1600" b="1" dirty="0" smtClean="0"/>
            <a:t>КСО</a:t>
          </a:r>
          <a:endParaRPr lang="ru-RU" sz="1600" b="1" dirty="0"/>
        </a:p>
      </dgm:t>
    </dgm:pt>
    <dgm:pt modelId="{278DAE3B-5AA6-4710-B93C-5D0709486150}" type="parTrans" cxnId="{502C720A-18E6-4875-9411-8732125159AA}">
      <dgm:prSet/>
      <dgm:spPr/>
      <dgm:t>
        <a:bodyPr/>
        <a:lstStyle/>
        <a:p>
          <a:endParaRPr lang="ru-RU" sz="1600" b="1"/>
        </a:p>
      </dgm:t>
    </dgm:pt>
    <dgm:pt modelId="{C1D55AF8-A20F-450E-94C6-443CDBA79362}" type="sibTrans" cxnId="{502C720A-18E6-4875-9411-8732125159AA}">
      <dgm:prSet/>
      <dgm:spPr/>
      <dgm:t>
        <a:bodyPr/>
        <a:lstStyle/>
        <a:p>
          <a:endParaRPr lang="ru-RU" sz="1600" b="1"/>
        </a:p>
      </dgm:t>
    </dgm:pt>
    <dgm:pt modelId="{5BD04EE9-B143-410F-A59C-71D20D19BBE2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1600" b="1" dirty="0" smtClean="0"/>
            <a:t>Устой-</a:t>
          </a:r>
          <a:r>
            <a:rPr lang="ru-RU" sz="1600" b="1" dirty="0" err="1" smtClean="0"/>
            <a:t>чивое</a:t>
          </a:r>
          <a:r>
            <a:rPr lang="ru-RU" sz="1600" b="1" dirty="0" smtClean="0"/>
            <a:t> развитие</a:t>
          </a:r>
          <a:endParaRPr lang="ru-RU" sz="1600" b="1" dirty="0"/>
        </a:p>
      </dgm:t>
    </dgm:pt>
    <dgm:pt modelId="{FE8624D7-FF8A-40DF-99B5-FD92D55379AD}" type="parTrans" cxnId="{8711922E-2DAB-4121-895C-6B9BFD6D04E8}">
      <dgm:prSet/>
      <dgm:spPr/>
      <dgm:t>
        <a:bodyPr/>
        <a:lstStyle/>
        <a:p>
          <a:endParaRPr lang="ru-RU" sz="1600" b="1"/>
        </a:p>
      </dgm:t>
    </dgm:pt>
    <dgm:pt modelId="{E6F4ADC3-3E36-433E-BEE0-B644CDA6B5A0}" type="sibTrans" cxnId="{8711922E-2DAB-4121-895C-6B9BFD6D04E8}">
      <dgm:prSet/>
      <dgm:spPr/>
      <dgm:t>
        <a:bodyPr/>
        <a:lstStyle/>
        <a:p>
          <a:endParaRPr lang="ru-RU" sz="1600" b="1"/>
        </a:p>
      </dgm:t>
    </dgm:pt>
    <dgm:pt modelId="{434B4BA6-9B70-41F2-8DEC-0607C0C9AE85}" type="pres">
      <dgm:prSet presAssocID="{098572ED-4F4E-42EF-BF96-63ACECC5DA9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68E60A2-DA01-4F96-BE1C-6147D26621C7}" type="pres">
      <dgm:prSet presAssocID="{BE3FE0BD-CC3F-4A51-B1F1-3D496A94FEC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C8D44-1477-4FBB-B05E-DE84DC35C28D}" type="pres">
      <dgm:prSet presAssocID="{BE3FE0BD-CC3F-4A51-B1F1-3D496A94FEC8}" presName="gear1srcNode" presStyleLbl="node1" presStyleIdx="0" presStyleCnt="3"/>
      <dgm:spPr/>
      <dgm:t>
        <a:bodyPr/>
        <a:lstStyle/>
        <a:p>
          <a:endParaRPr lang="ru-RU"/>
        </a:p>
      </dgm:t>
    </dgm:pt>
    <dgm:pt modelId="{739AB90D-C2C7-480E-99BD-38A020BC7396}" type="pres">
      <dgm:prSet presAssocID="{BE3FE0BD-CC3F-4A51-B1F1-3D496A94FEC8}" presName="gear1dstNode" presStyleLbl="node1" presStyleIdx="0" presStyleCnt="3"/>
      <dgm:spPr/>
      <dgm:t>
        <a:bodyPr/>
        <a:lstStyle/>
        <a:p>
          <a:endParaRPr lang="ru-RU"/>
        </a:p>
      </dgm:t>
    </dgm:pt>
    <dgm:pt modelId="{1897D0BA-DC98-4B74-8F6F-7DCECF5D51F9}" type="pres">
      <dgm:prSet presAssocID="{393DA844-2FEE-4C81-9AA8-8F528ABEF7B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30319-52BC-44D8-AAFA-C230770CB498}" type="pres">
      <dgm:prSet presAssocID="{393DA844-2FEE-4C81-9AA8-8F528ABEF7B9}" presName="gear2srcNode" presStyleLbl="node1" presStyleIdx="1" presStyleCnt="3"/>
      <dgm:spPr/>
      <dgm:t>
        <a:bodyPr/>
        <a:lstStyle/>
        <a:p>
          <a:endParaRPr lang="ru-RU"/>
        </a:p>
      </dgm:t>
    </dgm:pt>
    <dgm:pt modelId="{44808A7D-A90A-4CFF-947B-E568D7A3CC97}" type="pres">
      <dgm:prSet presAssocID="{393DA844-2FEE-4C81-9AA8-8F528ABEF7B9}" presName="gear2dstNode" presStyleLbl="node1" presStyleIdx="1" presStyleCnt="3"/>
      <dgm:spPr/>
      <dgm:t>
        <a:bodyPr/>
        <a:lstStyle/>
        <a:p>
          <a:endParaRPr lang="ru-RU"/>
        </a:p>
      </dgm:t>
    </dgm:pt>
    <dgm:pt modelId="{286AEB59-9D40-43BD-8D85-1DC150D5EB8F}" type="pres">
      <dgm:prSet presAssocID="{5BD04EE9-B143-410F-A59C-71D20D19BBE2}" presName="gear3" presStyleLbl="node1" presStyleIdx="2" presStyleCnt="3"/>
      <dgm:spPr/>
      <dgm:t>
        <a:bodyPr/>
        <a:lstStyle/>
        <a:p>
          <a:endParaRPr lang="ru-RU"/>
        </a:p>
      </dgm:t>
    </dgm:pt>
    <dgm:pt modelId="{51F9D593-B366-4861-8311-930EB932C735}" type="pres">
      <dgm:prSet presAssocID="{5BD04EE9-B143-410F-A59C-71D20D19BBE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DFA8A-B736-4691-9799-EF9170FA08AE}" type="pres">
      <dgm:prSet presAssocID="{5BD04EE9-B143-410F-A59C-71D20D19BBE2}" presName="gear3srcNode" presStyleLbl="node1" presStyleIdx="2" presStyleCnt="3"/>
      <dgm:spPr/>
      <dgm:t>
        <a:bodyPr/>
        <a:lstStyle/>
        <a:p>
          <a:endParaRPr lang="ru-RU"/>
        </a:p>
      </dgm:t>
    </dgm:pt>
    <dgm:pt modelId="{CEC87FBD-F15A-442D-A60F-6A3CC56BA8DA}" type="pres">
      <dgm:prSet presAssocID="{5BD04EE9-B143-410F-A59C-71D20D19BBE2}" presName="gear3dstNode" presStyleLbl="node1" presStyleIdx="2" presStyleCnt="3"/>
      <dgm:spPr/>
      <dgm:t>
        <a:bodyPr/>
        <a:lstStyle/>
        <a:p>
          <a:endParaRPr lang="ru-RU"/>
        </a:p>
      </dgm:t>
    </dgm:pt>
    <dgm:pt modelId="{8641E725-CCBA-4938-985B-6DFDBAFC5F01}" type="pres">
      <dgm:prSet presAssocID="{B62B76C9-A4FB-48C7-8180-42BD61F5E497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73BCAD79-F2EE-484C-BA7C-45A9B0E888BC}" type="pres">
      <dgm:prSet presAssocID="{C1D55AF8-A20F-450E-94C6-443CDBA79362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766F6D79-48C9-48F8-BFB8-891C9D9AF89F}" type="pres">
      <dgm:prSet presAssocID="{E6F4ADC3-3E36-433E-BEE0-B644CDA6B5A0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95C42541-43BA-45A9-8ECC-75D745BA80C8}" type="presOf" srcId="{393DA844-2FEE-4C81-9AA8-8F528ABEF7B9}" destId="{7CE30319-52BC-44D8-AAFA-C230770CB498}" srcOrd="1" destOrd="0" presId="urn:microsoft.com/office/officeart/2005/8/layout/gear1"/>
    <dgm:cxn modelId="{8711922E-2DAB-4121-895C-6B9BFD6D04E8}" srcId="{098572ED-4F4E-42EF-BF96-63ACECC5DA94}" destId="{5BD04EE9-B143-410F-A59C-71D20D19BBE2}" srcOrd="2" destOrd="0" parTransId="{FE8624D7-FF8A-40DF-99B5-FD92D55379AD}" sibTransId="{E6F4ADC3-3E36-433E-BEE0-B644CDA6B5A0}"/>
    <dgm:cxn modelId="{92A608A5-F93B-4360-840E-F94117D38B38}" type="presOf" srcId="{5BD04EE9-B143-410F-A59C-71D20D19BBE2}" destId="{87FDFA8A-B736-4691-9799-EF9170FA08AE}" srcOrd="2" destOrd="0" presId="urn:microsoft.com/office/officeart/2005/8/layout/gear1"/>
    <dgm:cxn modelId="{325BFE05-14A2-4617-BE4D-6A241745696E}" type="presOf" srcId="{BE3FE0BD-CC3F-4A51-B1F1-3D496A94FEC8}" destId="{D68E60A2-DA01-4F96-BE1C-6147D26621C7}" srcOrd="0" destOrd="0" presId="urn:microsoft.com/office/officeart/2005/8/layout/gear1"/>
    <dgm:cxn modelId="{647E88E6-7989-49D0-8B22-6CEA0B7B0588}" type="presOf" srcId="{5BD04EE9-B143-410F-A59C-71D20D19BBE2}" destId="{51F9D593-B366-4861-8311-930EB932C735}" srcOrd="1" destOrd="0" presId="urn:microsoft.com/office/officeart/2005/8/layout/gear1"/>
    <dgm:cxn modelId="{302B769F-4DA5-433B-9CDA-93C983D860E6}" type="presOf" srcId="{B62B76C9-A4FB-48C7-8180-42BD61F5E497}" destId="{8641E725-CCBA-4938-985B-6DFDBAFC5F01}" srcOrd="0" destOrd="0" presId="urn:microsoft.com/office/officeart/2005/8/layout/gear1"/>
    <dgm:cxn modelId="{310E9C86-B470-4BC0-86CE-24EEC33270EF}" type="presOf" srcId="{BE3FE0BD-CC3F-4A51-B1F1-3D496A94FEC8}" destId="{634C8D44-1477-4FBB-B05E-DE84DC35C28D}" srcOrd="1" destOrd="0" presId="urn:microsoft.com/office/officeart/2005/8/layout/gear1"/>
    <dgm:cxn modelId="{0DCE5F21-C122-4F02-9DB2-BD0FE8CA4720}" type="presOf" srcId="{C1D55AF8-A20F-450E-94C6-443CDBA79362}" destId="{73BCAD79-F2EE-484C-BA7C-45A9B0E888BC}" srcOrd="0" destOrd="0" presId="urn:microsoft.com/office/officeart/2005/8/layout/gear1"/>
    <dgm:cxn modelId="{368FFA74-F7E8-4685-BEB6-63B90BF9639F}" type="presOf" srcId="{098572ED-4F4E-42EF-BF96-63ACECC5DA94}" destId="{434B4BA6-9B70-41F2-8DEC-0607C0C9AE85}" srcOrd="0" destOrd="0" presId="urn:microsoft.com/office/officeart/2005/8/layout/gear1"/>
    <dgm:cxn modelId="{CC72BC3F-5966-4854-8857-CE2EF46D96D7}" type="presOf" srcId="{5BD04EE9-B143-410F-A59C-71D20D19BBE2}" destId="{CEC87FBD-F15A-442D-A60F-6A3CC56BA8DA}" srcOrd="3" destOrd="0" presId="urn:microsoft.com/office/officeart/2005/8/layout/gear1"/>
    <dgm:cxn modelId="{2A769ADB-158A-4C95-AFD5-CE46486AE044}" type="presOf" srcId="{BE3FE0BD-CC3F-4A51-B1F1-3D496A94FEC8}" destId="{739AB90D-C2C7-480E-99BD-38A020BC7396}" srcOrd="2" destOrd="0" presId="urn:microsoft.com/office/officeart/2005/8/layout/gear1"/>
    <dgm:cxn modelId="{C985045E-4344-4E40-AA10-DF1181E57431}" type="presOf" srcId="{393DA844-2FEE-4C81-9AA8-8F528ABEF7B9}" destId="{1897D0BA-DC98-4B74-8F6F-7DCECF5D51F9}" srcOrd="0" destOrd="0" presId="urn:microsoft.com/office/officeart/2005/8/layout/gear1"/>
    <dgm:cxn modelId="{502C720A-18E6-4875-9411-8732125159AA}" srcId="{098572ED-4F4E-42EF-BF96-63ACECC5DA94}" destId="{393DA844-2FEE-4C81-9AA8-8F528ABEF7B9}" srcOrd="1" destOrd="0" parTransId="{278DAE3B-5AA6-4710-B93C-5D0709486150}" sibTransId="{C1D55AF8-A20F-450E-94C6-443CDBA79362}"/>
    <dgm:cxn modelId="{B4610225-43F9-43A1-AF1E-2270B6784D41}" type="presOf" srcId="{E6F4ADC3-3E36-433E-BEE0-B644CDA6B5A0}" destId="{766F6D79-48C9-48F8-BFB8-891C9D9AF89F}" srcOrd="0" destOrd="0" presId="urn:microsoft.com/office/officeart/2005/8/layout/gear1"/>
    <dgm:cxn modelId="{59C9EE0E-5C70-4778-A9D9-DF5D0B642387}" srcId="{098572ED-4F4E-42EF-BF96-63ACECC5DA94}" destId="{BE3FE0BD-CC3F-4A51-B1F1-3D496A94FEC8}" srcOrd="0" destOrd="0" parTransId="{55FAB6A1-FDF6-475D-B4A0-97A5C463622A}" sibTransId="{B62B76C9-A4FB-48C7-8180-42BD61F5E497}"/>
    <dgm:cxn modelId="{B76266BC-003F-42DD-958C-1E50D04E171A}" type="presOf" srcId="{393DA844-2FEE-4C81-9AA8-8F528ABEF7B9}" destId="{44808A7D-A90A-4CFF-947B-E568D7A3CC97}" srcOrd="2" destOrd="0" presId="urn:microsoft.com/office/officeart/2005/8/layout/gear1"/>
    <dgm:cxn modelId="{D06A51F7-6F3A-4336-8E8C-FD58F88FB953}" type="presOf" srcId="{5BD04EE9-B143-410F-A59C-71D20D19BBE2}" destId="{286AEB59-9D40-43BD-8D85-1DC150D5EB8F}" srcOrd="0" destOrd="0" presId="urn:microsoft.com/office/officeart/2005/8/layout/gear1"/>
    <dgm:cxn modelId="{6818CAD9-198C-4B64-87C5-DD090AD15663}" type="presParOf" srcId="{434B4BA6-9B70-41F2-8DEC-0607C0C9AE85}" destId="{D68E60A2-DA01-4F96-BE1C-6147D26621C7}" srcOrd="0" destOrd="0" presId="urn:microsoft.com/office/officeart/2005/8/layout/gear1"/>
    <dgm:cxn modelId="{B8DC491F-25C9-4165-9A41-095B0C3E5CDD}" type="presParOf" srcId="{434B4BA6-9B70-41F2-8DEC-0607C0C9AE85}" destId="{634C8D44-1477-4FBB-B05E-DE84DC35C28D}" srcOrd="1" destOrd="0" presId="urn:microsoft.com/office/officeart/2005/8/layout/gear1"/>
    <dgm:cxn modelId="{817B245A-CAA2-4845-811A-BD78E5A4E380}" type="presParOf" srcId="{434B4BA6-9B70-41F2-8DEC-0607C0C9AE85}" destId="{739AB90D-C2C7-480E-99BD-38A020BC7396}" srcOrd="2" destOrd="0" presId="urn:microsoft.com/office/officeart/2005/8/layout/gear1"/>
    <dgm:cxn modelId="{80252222-2EF4-4F20-A7D0-CA844AD2169D}" type="presParOf" srcId="{434B4BA6-9B70-41F2-8DEC-0607C0C9AE85}" destId="{1897D0BA-DC98-4B74-8F6F-7DCECF5D51F9}" srcOrd="3" destOrd="0" presId="urn:microsoft.com/office/officeart/2005/8/layout/gear1"/>
    <dgm:cxn modelId="{507471E8-E9B4-41FE-B02C-65FCAEE5B927}" type="presParOf" srcId="{434B4BA6-9B70-41F2-8DEC-0607C0C9AE85}" destId="{7CE30319-52BC-44D8-AAFA-C230770CB498}" srcOrd="4" destOrd="0" presId="urn:microsoft.com/office/officeart/2005/8/layout/gear1"/>
    <dgm:cxn modelId="{1A715186-40D8-4FC8-B4F6-85EBAACC7505}" type="presParOf" srcId="{434B4BA6-9B70-41F2-8DEC-0607C0C9AE85}" destId="{44808A7D-A90A-4CFF-947B-E568D7A3CC97}" srcOrd="5" destOrd="0" presId="urn:microsoft.com/office/officeart/2005/8/layout/gear1"/>
    <dgm:cxn modelId="{5C44D268-C8ED-46DC-AAAB-46EE005BF2C9}" type="presParOf" srcId="{434B4BA6-9B70-41F2-8DEC-0607C0C9AE85}" destId="{286AEB59-9D40-43BD-8D85-1DC150D5EB8F}" srcOrd="6" destOrd="0" presId="urn:microsoft.com/office/officeart/2005/8/layout/gear1"/>
    <dgm:cxn modelId="{DEBDC9F0-674F-49D9-8BE5-9197CAB713B3}" type="presParOf" srcId="{434B4BA6-9B70-41F2-8DEC-0607C0C9AE85}" destId="{51F9D593-B366-4861-8311-930EB932C735}" srcOrd="7" destOrd="0" presId="urn:microsoft.com/office/officeart/2005/8/layout/gear1"/>
    <dgm:cxn modelId="{DE495B4C-54F5-4287-9CA1-22CEAA11CED2}" type="presParOf" srcId="{434B4BA6-9B70-41F2-8DEC-0607C0C9AE85}" destId="{87FDFA8A-B736-4691-9799-EF9170FA08AE}" srcOrd="8" destOrd="0" presId="urn:microsoft.com/office/officeart/2005/8/layout/gear1"/>
    <dgm:cxn modelId="{8CCE1D37-19CF-4538-83A3-255A73796761}" type="presParOf" srcId="{434B4BA6-9B70-41F2-8DEC-0607C0C9AE85}" destId="{CEC87FBD-F15A-442D-A60F-6A3CC56BA8DA}" srcOrd="9" destOrd="0" presId="urn:microsoft.com/office/officeart/2005/8/layout/gear1"/>
    <dgm:cxn modelId="{DCAC4DC7-309B-4507-B5FA-8084AC3836EC}" type="presParOf" srcId="{434B4BA6-9B70-41F2-8DEC-0607C0C9AE85}" destId="{8641E725-CCBA-4938-985B-6DFDBAFC5F01}" srcOrd="10" destOrd="0" presId="urn:microsoft.com/office/officeart/2005/8/layout/gear1"/>
    <dgm:cxn modelId="{7020CDD7-F9A5-4E79-8668-C98DA29BF9E0}" type="presParOf" srcId="{434B4BA6-9B70-41F2-8DEC-0607C0C9AE85}" destId="{73BCAD79-F2EE-484C-BA7C-45A9B0E888BC}" srcOrd="11" destOrd="0" presId="urn:microsoft.com/office/officeart/2005/8/layout/gear1"/>
    <dgm:cxn modelId="{29374139-9811-44B3-9276-2EB175C613D0}" type="presParOf" srcId="{434B4BA6-9B70-41F2-8DEC-0607C0C9AE85}" destId="{766F6D79-48C9-48F8-BFB8-891C9D9AF89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E60A2-DA01-4F96-BE1C-6147D26621C7}">
      <dsp:nvSpPr>
        <dsp:cNvPr id="0" name=""/>
        <dsp:cNvSpPr/>
      </dsp:nvSpPr>
      <dsp:spPr>
        <a:xfrm>
          <a:off x="2075208" y="1828800"/>
          <a:ext cx="2235200" cy="2235200"/>
        </a:xfrm>
        <a:prstGeom prst="gear9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Социальное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предприни-мательство</a:t>
          </a:r>
          <a:endParaRPr lang="ru-RU" sz="1600" b="1" kern="1200" dirty="0"/>
        </a:p>
      </dsp:txBody>
      <dsp:txXfrm>
        <a:off x="2524583" y="2352385"/>
        <a:ext cx="1336450" cy="1148939"/>
      </dsp:txXfrm>
    </dsp:sp>
    <dsp:sp modelId="{1897D0BA-DC98-4B74-8F6F-7DCECF5D51F9}">
      <dsp:nvSpPr>
        <dsp:cNvPr id="0" name=""/>
        <dsp:cNvSpPr/>
      </dsp:nvSpPr>
      <dsp:spPr>
        <a:xfrm>
          <a:off x="774728" y="1300480"/>
          <a:ext cx="1625600" cy="16256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КСО</a:t>
          </a:r>
          <a:endParaRPr lang="ru-RU" sz="1600" b="1" kern="1200" dirty="0"/>
        </a:p>
      </dsp:txBody>
      <dsp:txXfrm>
        <a:off x="1183978" y="1712203"/>
        <a:ext cx="807100" cy="802154"/>
      </dsp:txXfrm>
    </dsp:sp>
    <dsp:sp modelId="{286AEB59-9D40-43BD-8D85-1DC150D5EB8F}">
      <dsp:nvSpPr>
        <dsp:cNvPr id="0" name=""/>
        <dsp:cNvSpPr/>
      </dsp:nvSpPr>
      <dsp:spPr>
        <a:xfrm rot="20700000">
          <a:off x="1685229" y="178981"/>
          <a:ext cx="1592756" cy="1592756"/>
        </a:xfrm>
        <a:prstGeom prst="gear6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Устой-</a:t>
          </a:r>
          <a:r>
            <a:rPr lang="ru-RU" sz="1600" b="1" kern="1200" dirty="0" err="1" smtClean="0"/>
            <a:t>чивое</a:t>
          </a:r>
          <a:r>
            <a:rPr lang="ru-RU" sz="1600" b="1" kern="1200" dirty="0" smtClean="0"/>
            <a:t> развитие</a:t>
          </a:r>
          <a:endParaRPr lang="ru-RU" sz="1600" b="1" kern="1200" dirty="0"/>
        </a:p>
      </dsp:txBody>
      <dsp:txXfrm rot="-20700000">
        <a:off x="2034568" y="528320"/>
        <a:ext cx="894080" cy="894080"/>
      </dsp:txXfrm>
    </dsp:sp>
    <dsp:sp modelId="{8641E725-CCBA-4938-985B-6DFDBAFC5F01}">
      <dsp:nvSpPr>
        <dsp:cNvPr id="0" name=""/>
        <dsp:cNvSpPr/>
      </dsp:nvSpPr>
      <dsp:spPr>
        <a:xfrm>
          <a:off x="1901913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CAD79-F2EE-484C-BA7C-45A9B0E888BC}">
      <dsp:nvSpPr>
        <dsp:cNvPr id="0" name=""/>
        <dsp:cNvSpPr/>
      </dsp:nvSpPr>
      <dsp:spPr>
        <a:xfrm>
          <a:off x="486837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F6D79-48C9-48F8-BFB8-891C9D9AF89F}">
      <dsp:nvSpPr>
        <dsp:cNvPr id="0" name=""/>
        <dsp:cNvSpPr/>
      </dsp:nvSpPr>
      <dsp:spPr>
        <a:xfrm>
          <a:off x="1316808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E1B3E-4AED-4F7F-834B-3B9FFD8A34AB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E7FFD-CF37-44D4-9857-4D0BD19C3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13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2685-DE49-40E6-91CD-FA05EF8806B1}" type="datetime1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F7E8-52BE-4490-B3E8-7DDBCA8FB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00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9BE0-C5AA-4F89-9C3C-59FA797FD51B}" type="datetime1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F7E8-52BE-4490-B3E8-7DDBCA8FB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21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0992-805E-4786-8FF9-D6CFB7B10E84}" type="datetime1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F7E8-52BE-4490-B3E8-7DDBCA8FB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24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4E59-4CA6-470E-AEEA-7479EB53DC96}" type="datetime1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421EF7E8-52BE-4490-B3E8-7DDBCA8FB58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8" b="13648"/>
          <a:stretch/>
        </p:blipFill>
        <p:spPr>
          <a:xfrm>
            <a:off x="107504" y="188640"/>
            <a:ext cx="910837" cy="90016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65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DEB6-C248-40F9-AAE4-A9DD09C1C666}" type="datetime1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F7E8-52BE-4490-B3E8-7DDBCA8FB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57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EA8-F4D6-4BD6-B8ED-95092EC5F1B6}" type="datetime1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F7E8-52BE-4490-B3E8-7DDBCA8FB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62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07FB-4B3D-4E75-BA31-6AAF7B9CEDDB}" type="datetime1">
              <a:rPr lang="ru-RU" smtClean="0"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F7E8-52BE-4490-B3E8-7DDBCA8FB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10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8E53-B521-4DFF-B0E8-BF90F34B3AA0}" type="datetime1">
              <a:rPr lang="ru-RU" smtClean="0"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F7E8-52BE-4490-B3E8-7DDBCA8FB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9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9896-27E0-4579-91C9-3AC0BA8E0EEC}" type="datetime1">
              <a:rPr lang="ru-RU" smtClean="0"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F7E8-52BE-4490-B3E8-7DDBCA8FB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7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CB24-3465-4EB6-8ED8-8E30DFD77682}" type="datetime1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F7E8-52BE-4490-B3E8-7DDBCA8FB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6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53D58-E575-4484-B2FB-32D59C27CF0C}" type="datetime1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F7E8-52BE-4490-B3E8-7DDBCA8FB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227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9841F-7514-41F5-88F9-CB820A62C0B1}" type="datetime1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F7E8-52BE-4490-B3E8-7DDBCA8FB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02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ndse.ru/" TargetMode="External"/><Relationship Id="rId2" Type="http://schemas.openxmlformats.org/officeDocument/2006/relationships/hyperlink" Target="mailto:samovarova@spg-group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390184"/>
            <a:ext cx="9144000" cy="24678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131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Социальная экономика «2020 – 2035»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Направления  и пути развития </a:t>
            </a:r>
            <a:r>
              <a:rPr lang="ru-RU" sz="4000" dirty="0">
                <a:solidFill>
                  <a:schemeClr val="bg1"/>
                </a:solidFill>
              </a:rPr>
              <a:t/>
            </a:r>
            <a:br>
              <a:rPr lang="ru-RU" sz="4000" dirty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Ольга 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Самоварова</a:t>
            </a: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29.11.2019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F7E8-52BE-4490-B3E8-7DDBCA8FB58C}" type="slidenum">
              <a:rPr lang="ru-RU" smtClean="0"/>
              <a:t>1</a:t>
            </a:fld>
            <a:endParaRPr lang="ru-RU"/>
          </a:p>
        </p:txBody>
      </p:sp>
      <p:pic>
        <p:nvPicPr>
          <p:cNvPr id="1026" name="Picture 2" descr="На изображении может находиться: один или несколько челове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46"/>
          <a:stretch/>
        </p:blipFill>
        <p:spPr bwMode="auto">
          <a:xfrm>
            <a:off x="323527" y="46868"/>
            <a:ext cx="8678605" cy="433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13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egatre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40768"/>
            <a:ext cx="5285970" cy="395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986" y="332656"/>
            <a:ext cx="8367014" cy="63408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Глобальные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социальные тренды</a:t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8. УСКОРЕНИЕ ТЕМПА СОЦИАЛЬНОГО РАЗВИТИЯ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1543" y="1484784"/>
            <a:ext cx="405329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Социально-политическая история ускоряется и становится все более интенсивной. </a:t>
            </a:r>
          </a:p>
          <a:p>
            <a:pPr algn="just"/>
            <a:r>
              <a:rPr lang="ru-RU" sz="1600" dirty="0" smtClean="0"/>
              <a:t>Аналогичные по масштабам и содержанию события и процессы происходят в течение все более сокращающегося промежутка времени (10 лет назад для распространения новости требовался день, сегодня – достаточно одного «клика» мышкой). 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Это вызвано общим экономическим ростом, возрастанием численности и плотности народонаселения, экономической, политической и военной конкуренцией между странами; увеличением численности политических, экономических и иных субъектов, действующих на мировой сцене, быстрым развитием науки и техники и т. д. </a:t>
            </a:r>
          </a:p>
          <a:p>
            <a:pPr algn="just"/>
            <a:endParaRPr lang="ru-RU" sz="1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869160"/>
            <a:ext cx="43247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Самый драматичный разрыв, вызываемый ускорением, — разрыв между общественным бытием и общественным сознанием.</a:t>
            </a:r>
            <a:endParaRPr lang="ru-RU" b="1" i="1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F7E8-52BE-4490-B3E8-7DDBCA8FB58C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2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0C7B58-D2B0-4C47-A625-6F0426B7E2B8}"/>
              </a:ext>
            </a:extLst>
          </p:cNvPr>
          <p:cNvSpPr txBox="1">
            <a:spLocks/>
          </p:cNvSpPr>
          <p:nvPr/>
        </p:nvSpPr>
        <p:spPr>
          <a:xfrm>
            <a:off x="1066533" y="74542"/>
            <a:ext cx="7886700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+mn-lt"/>
                <a:ea typeface="+mn-ea"/>
                <a:cs typeface="+mn-cs"/>
              </a:rPr>
              <a:t>Еще раз вспомним о нашей эпохе </a:t>
            </a:r>
            <a:br>
              <a:rPr lang="ru-RU" sz="2800" b="1" dirty="0">
                <a:latin typeface="+mn-lt"/>
                <a:ea typeface="+mn-ea"/>
                <a:cs typeface="+mn-cs"/>
              </a:rPr>
            </a:br>
            <a:r>
              <a:rPr lang="ru-RU" sz="2800" b="1" dirty="0">
                <a:latin typeface="+mn-lt"/>
                <a:ea typeface="+mn-ea"/>
                <a:cs typeface="+mn-cs"/>
              </a:rPr>
              <a:t>Великого Ускорения</a:t>
            </a:r>
            <a:endParaRPr lang="en-US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0E8465A-E65A-45D4-9BEE-D5387F616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" y="1334970"/>
            <a:ext cx="4605778" cy="51354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5712BA3-CC93-4C18-B973-AE2D8F19C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242" y="1334970"/>
            <a:ext cx="4605778" cy="5135442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="" xmlns:a16="http://schemas.microsoft.com/office/drawing/2014/main" id="{08CBE1E8-614D-4977-8D5C-6F3B3BC98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51342"/>
            <a:ext cx="2057400" cy="365125"/>
          </a:xfrm>
        </p:spPr>
        <p:txBody>
          <a:bodyPr/>
          <a:lstStyle/>
          <a:p>
            <a:fld id="{05B3A695-9916-48FE-B86F-86F64103233E}" type="slidenum">
              <a:rPr lang="en-US" smtClean="0"/>
              <a:t>11</a:t>
            </a:fld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371EE3E-FB68-4A2C-824F-E4FD0F30E4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530" t="41528" r="33088" b="21766"/>
          <a:stretch/>
        </p:blipFill>
        <p:spPr>
          <a:xfrm>
            <a:off x="112336" y="119065"/>
            <a:ext cx="857477" cy="841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2845" y="231937"/>
            <a:ext cx="1356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</a:rPr>
              <a:t>Павел Лукша</a:t>
            </a:r>
            <a:endParaRPr lang="ru-RU" sz="1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2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Условия  развития 2019 - 2020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41659"/>
            <a:ext cx="4645024" cy="519970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800" b="1" dirty="0" smtClean="0">
                <a:solidFill>
                  <a:schemeClr val="accent5">
                    <a:lumMod val="50000"/>
                  </a:schemeClr>
                </a:solidFill>
              </a:rPr>
              <a:t>ДАВОС – 2019 :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80975" indent="-180975" algn="just"/>
            <a:r>
              <a:rPr lang="ru-RU" sz="2600" b="1" dirty="0"/>
              <a:t>Повышение уровня психологического напряжения во всем мире</a:t>
            </a:r>
            <a:r>
              <a:rPr lang="ru-RU" sz="2600" dirty="0"/>
              <a:t>.</a:t>
            </a:r>
          </a:p>
          <a:p>
            <a:pPr marL="180975" indent="-180975" algn="just"/>
            <a:r>
              <a:rPr lang="ru-RU" sz="2600" b="1" dirty="0"/>
              <a:t>Риски</a:t>
            </a:r>
            <a:r>
              <a:rPr lang="ru-RU" sz="2600" dirty="0"/>
              <a:t>: квантовые вычисления, погодные изменения, финансовый популизм и даже эмоционально отзывчивый искусственный интеллект.</a:t>
            </a:r>
          </a:p>
          <a:p>
            <a:pPr marL="180975" indent="-180975" algn="just"/>
            <a:r>
              <a:rPr lang="ru-RU" sz="2600" dirty="0"/>
              <a:t>В течение десятилетнего периода самыми серьезными угрозами считаются </a:t>
            </a:r>
            <a:r>
              <a:rPr lang="ru-RU" sz="2600" b="1" dirty="0"/>
              <a:t>экстремальные погодные условия </a:t>
            </a:r>
            <a:r>
              <a:rPr lang="ru-RU" sz="2600" dirty="0"/>
              <a:t>и провалы политики в области изменения климата.</a:t>
            </a:r>
          </a:p>
          <a:p>
            <a:pPr marL="180975" indent="-180975" algn="just"/>
            <a:r>
              <a:rPr lang="ru-RU" sz="2600" dirty="0"/>
              <a:t>Организаторы форума представили итоги опроса около 1000 лиц, принимающих решения в государственном и частном секторе, научных кругах и гражданском обществе, с оценкой рисков, с которыми столкнется мир в 2019 </a:t>
            </a:r>
            <a:r>
              <a:rPr lang="ru-RU" sz="2600" dirty="0" smtClean="0"/>
              <a:t>году:</a:t>
            </a:r>
            <a:endParaRPr lang="ru-RU" sz="2600" dirty="0"/>
          </a:p>
          <a:p>
            <a:pPr marL="180975" indent="-180975" algn="just"/>
            <a:r>
              <a:rPr lang="ru-RU" sz="2600" b="1" dirty="0"/>
              <a:t>Девять из </a:t>
            </a:r>
            <a:r>
              <a:rPr lang="ru-RU" sz="2600" b="1" dirty="0" smtClean="0"/>
              <a:t>десяти респондентов </a:t>
            </a:r>
            <a:r>
              <a:rPr lang="ru-RU" sz="2600" b="1" dirty="0"/>
              <a:t>ожидают обострения экономической и политической конфронтации между крупными державами в этом году</a:t>
            </a:r>
            <a:r>
              <a:rPr lang="ru-RU" sz="26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95527" y="1484783"/>
            <a:ext cx="4248473" cy="475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Из доклада М. Орешкина В. Путину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о Давосе 2019:</a:t>
            </a:r>
          </a:p>
          <a:p>
            <a:pPr algn="ctr"/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80975" indent="-180975" algn="just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Торговые войны начинают разбивать мир на отдельные блоки, и рушится система, которая работала последние годы</a:t>
            </a:r>
          </a:p>
          <a:p>
            <a:pPr marL="180975" indent="-180975" algn="just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Стагнации в экономике РФ  будут способствовать недостаточное кредитование бизнеса, низкий уровень инвестиций, уязвимость банковского сектора и умеренно консервативная фискальная политика.</a:t>
            </a:r>
          </a:p>
          <a:p>
            <a:pPr marL="180975" indent="-180975" algn="just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Повышение ставки НДС в январе 2019 года с 18% до 20% может усилить инфляционное давление, сократить уровень потребительских расходов и предотвратить смягчение кредитно- денежной политики. </a:t>
            </a:r>
            <a:endParaRPr lang="ru-RU" sz="1600" dirty="0" smtClean="0"/>
          </a:p>
          <a:p>
            <a:pPr marL="180975" indent="-180975" algn="just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Международные </a:t>
            </a:r>
            <a:r>
              <a:rPr lang="ru-RU" sz="1600" dirty="0"/>
              <a:t>санкции останутся источником нестабильности, что препятствует инвестициям и ведет к росту финансовых издержек.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F7E8-52BE-4490-B3E8-7DDBCA8FB58C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5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Никогда ранее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 нашем веку…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32962"/>
            <a:ext cx="3821264" cy="492514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 ТАКЖЕ</a:t>
            </a:r>
          </a:p>
          <a:p>
            <a:pPr marL="180975" indent="-180975">
              <a:lnSpc>
                <a:spcPct val="150000"/>
              </a:lnSpc>
              <a:spcBef>
                <a:spcPts val="600"/>
              </a:spcBef>
            </a:pPr>
            <a:r>
              <a:rPr lang="ru-RU" sz="1700" dirty="0"/>
              <a:t>Население планеты </a:t>
            </a:r>
            <a:r>
              <a:rPr lang="ru-RU" sz="1700" dirty="0" smtClean="0"/>
              <a:t>к 2030 году увеличится </a:t>
            </a:r>
            <a:r>
              <a:rPr lang="ru-RU" sz="1700" dirty="0"/>
              <a:t>на 15% </a:t>
            </a:r>
            <a:r>
              <a:rPr lang="ru-RU" sz="1700" dirty="0" smtClean="0"/>
              <a:t>…</a:t>
            </a:r>
          </a:p>
          <a:p>
            <a:pPr marL="180975" indent="-180975">
              <a:lnSpc>
                <a:spcPct val="150000"/>
              </a:lnSpc>
              <a:spcBef>
                <a:spcPts val="600"/>
              </a:spcBef>
            </a:pPr>
            <a:r>
              <a:rPr lang="ru-RU" sz="1700" dirty="0" smtClean="0"/>
              <a:t>Изменения климата…</a:t>
            </a:r>
            <a:endParaRPr lang="ru-RU" sz="1700" dirty="0"/>
          </a:p>
          <a:p>
            <a:pPr marL="180975" indent="-180975">
              <a:lnSpc>
                <a:spcPct val="150000"/>
              </a:lnSpc>
              <a:spcBef>
                <a:spcPts val="600"/>
              </a:spcBef>
            </a:pPr>
            <a:r>
              <a:rPr lang="ru-RU" sz="1700" dirty="0"/>
              <a:t>Энергетическая </a:t>
            </a:r>
            <a:r>
              <a:rPr lang="ru-RU" sz="1700" dirty="0" smtClean="0"/>
              <a:t>революция…</a:t>
            </a:r>
            <a:endParaRPr lang="ru-RU" sz="1700" dirty="0"/>
          </a:p>
          <a:p>
            <a:pPr marL="180975" indent="-180975">
              <a:lnSpc>
                <a:spcPct val="150000"/>
              </a:lnSpc>
              <a:spcBef>
                <a:spcPts val="600"/>
              </a:spcBef>
            </a:pPr>
            <a:r>
              <a:rPr lang="ru-RU" sz="1700" dirty="0"/>
              <a:t>Урбанизация,  две трети людей будут жить в городах </a:t>
            </a:r>
            <a:r>
              <a:rPr lang="ru-RU" sz="1700" dirty="0" smtClean="0"/>
              <a:t>…</a:t>
            </a:r>
            <a:endParaRPr lang="ru-RU" sz="1700" dirty="0"/>
          </a:p>
          <a:p>
            <a:pPr marL="180975" indent="-180975">
              <a:lnSpc>
                <a:spcPct val="150000"/>
              </a:lnSpc>
              <a:spcBef>
                <a:spcPts val="600"/>
              </a:spcBef>
            </a:pPr>
            <a:r>
              <a:rPr lang="ru-RU" sz="1700" dirty="0"/>
              <a:t> «Экономика совместного потребления» </a:t>
            </a:r>
            <a:r>
              <a:rPr lang="ru-RU" sz="1700" dirty="0" smtClean="0"/>
              <a:t>…</a:t>
            </a:r>
            <a:endParaRPr lang="ru-RU" sz="1700" dirty="0"/>
          </a:p>
          <a:p>
            <a:pPr marL="180975" indent="-180975">
              <a:lnSpc>
                <a:spcPct val="150000"/>
              </a:lnSpc>
              <a:spcBef>
                <a:spcPts val="600"/>
              </a:spcBef>
            </a:pPr>
            <a:r>
              <a:rPr lang="ru-RU" sz="1700" dirty="0"/>
              <a:t>Персонализация потребления и </a:t>
            </a:r>
            <a:r>
              <a:rPr lang="ru-RU" sz="1700" dirty="0" err="1"/>
              <a:t>кастомизация</a:t>
            </a:r>
            <a:r>
              <a:rPr lang="ru-RU" sz="1700" dirty="0"/>
              <a:t> </a:t>
            </a:r>
            <a:r>
              <a:rPr lang="ru-RU" sz="1700" dirty="0" smtClean="0"/>
              <a:t>производства…</a:t>
            </a:r>
            <a:endParaRPr lang="ru-RU" sz="1700" dirty="0"/>
          </a:p>
          <a:p>
            <a:pPr marL="180975" indent="-180975">
              <a:lnSpc>
                <a:spcPct val="150000"/>
              </a:lnSpc>
              <a:spcBef>
                <a:spcPts val="600"/>
              </a:spcBef>
            </a:pPr>
            <a:r>
              <a:rPr lang="ru-RU" sz="1700" dirty="0"/>
              <a:t>И т.д. и т.п.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3460716" y="3538873"/>
            <a:ext cx="1656184" cy="28803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860032" y="1556792"/>
            <a:ext cx="3888432" cy="45858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Человечество ранее не сталкивалось с изменениями, количество  и масштаб  которых переходят в новое качество  предстоящих  преобразований.</a:t>
            </a:r>
          </a:p>
          <a:p>
            <a:pPr algn="just"/>
            <a:endParaRPr lang="ru-RU" sz="1600" dirty="0"/>
          </a:p>
          <a:p>
            <a:pPr marL="285750" indent="-285750" algn="just"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b="1" dirty="0" smtClean="0"/>
              <a:t>Каким будет новое общество?</a:t>
            </a:r>
          </a:p>
          <a:p>
            <a:pPr marL="285750" indent="-285750" algn="just"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b="1" dirty="0" smtClean="0"/>
              <a:t>Какие приоритеты и характеристики социальной экономики являются наиболее важными, и какой она должна стать к 2035 году в России?</a:t>
            </a:r>
          </a:p>
          <a:p>
            <a:pPr marL="285750" indent="-285750" algn="just"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b="1" dirty="0" smtClean="0"/>
              <a:t>Что должно измениться в отношении людей, власти и организаций к социальным проблемам ?</a:t>
            </a:r>
          </a:p>
          <a:p>
            <a:pPr marL="285750" lvl="0" indent="-285750" algn="just"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b="1" dirty="0"/>
              <a:t>Какие новые рынки </a:t>
            </a:r>
            <a:r>
              <a:rPr lang="ru-RU" sz="1600" b="1" dirty="0" smtClean="0"/>
              <a:t>и возможности открывает </a:t>
            </a:r>
            <a:r>
              <a:rPr lang="ru-RU" sz="1600" b="1" dirty="0"/>
              <a:t>перед бизнесом социальное предпринимательство</a:t>
            </a:r>
            <a:r>
              <a:rPr lang="ru-RU" sz="1600" b="1" dirty="0" smtClean="0"/>
              <a:t>?</a:t>
            </a:r>
          </a:p>
          <a:p>
            <a:pPr marL="285750" lvl="0" indent="-285750" algn="just"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b="1" dirty="0" smtClean="0"/>
              <a:t>В чем его предназначение</a:t>
            </a:r>
            <a:r>
              <a:rPr lang="ru-RU" sz="1600" b="1" dirty="0"/>
              <a:t> </a:t>
            </a:r>
            <a:r>
              <a:rPr lang="ru-RU" sz="1600" b="1" dirty="0" smtClean="0"/>
              <a:t>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F7E8-52BE-4490-B3E8-7DDBCA8FB58C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93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70609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Фокус - 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социальное предпринимательство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16832"/>
            <a:ext cx="3312368" cy="40318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20.08.2019 :</a:t>
            </a:r>
          </a:p>
          <a:p>
            <a:pPr algn="just"/>
            <a:r>
              <a:rPr lang="ru-RU" sz="1600" dirty="0" smtClean="0"/>
              <a:t>Главы </a:t>
            </a:r>
            <a:r>
              <a:rPr lang="ru-RU" sz="1600" dirty="0"/>
              <a:t>крупнейших корпораций США отказались считать прибыль главной </a:t>
            </a:r>
            <a:r>
              <a:rPr lang="ru-RU" sz="1600" dirty="0" smtClean="0"/>
              <a:t>целью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b="1" dirty="0" smtClean="0"/>
              <a:t>26.07.2019:</a:t>
            </a:r>
          </a:p>
          <a:p>
            <a:pPr algn="just"/>
            <a:r>
              <a:rPr lang="ru-RU" sz="1600" dirty="0" smtClean="0"/>
              <a:t>Закон РФ ввел в законодательство новое понятие «социальное предпринимательство»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b="1" dirty="0" smtClean="0"/>
              <a:t>2018: </a:t>
            </a:r>
          </a:p>
          <a:p>
            <a:pPr algn="just"/>
            <a:r>
              <a:rPr lang="ru-RU" sz="1600" dirty="0" smtClean="0"/>
              <a:t>В Великобритании количество социальных предприятий выросло на 60% </a:t>
            </a:r>
          </a:p>
          <a:p>
            <a:pPr algn="just"/>
            <a:r>
              <a:rPr lang="ru-RU" sz="1600" dirty="0" smtClean="0"/>
              <a:t>(70 тыс. </a:t>
            </a:r>
            <a:r>
              <a:rPr lang="ru-RU" sz="1600" dirty="0" err="1" smtClean="0"/>
              <a:t>юр.лиц</a:t>
            </a:r>
            <a:r>
              <a:rPr lang="ru-RU" sz="1600" dirty="0" smtClean="0"/>
              <a:t>, миллион сотрудников)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99991" y="1547499"/>
            <a:ext cx="4320479" cy="454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СОЦИАЛЬНОЕ ПРЕДПРИНИМАТЕЛЬСТВО </a:t>
            </a:r>
          </a:p>
          <a:p>
            <a:pPr algn="just">
              <a:lnSpc>
                <a:spcPct val="90000"/>
              </a:lnSpc>
              <a:buClr>
                <a:schemeClr val="accent5">
                  <a:lumMod val="50000"/>
                </a:schemeClr>
              </a:buClr>
            </a:pP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Различные бизнес-проекты</a:t>
            </a:r>
            <a:r>
              <a:rPr lang="ru-RU" sz="1600" dirty="0"/>
              <a:t>, которые </a:t>
            </a:r>
            <a:r>
              <a:rPr lang="ru-RU" sz="1600" dirty="0" smtClean="0"/>
              <a:t>решают </a:t>
            </a:r>
            <a:r>
              <a:rPr lang="ru-RU" sz="1600" dirty="0"/>
              <a:t>социальные проблемы там, где их не </a:t>
            </a:r>
            <a:r>
              <a:rPr lang="ru-RU" sz="1600" dirty="0" smtClean="0"/>
              <a:t>решает государство</a:t>
            </a:r>
            <a:endParaRPr lang="ru-RU" sz="1600" dirty="0"/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Прибыль для таких проектов — не </a:t>
            </a:r>
            <a:r>
              <a:rPr lang="ru-RU" sz="1600" dirty="0" smtClean="0"/>
              <a:t>цель</a:t>
            </a:r>
            <a:r>
              <a:rPr lang="ru-RU" sz="1600" dirty="0"/>
              <a:t>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а </a:t>
            </a:r>
            <a:r>
              <a:rPr lang="ru-RU" sz="1600" dirty="0"/>
              <a:t>средство </a:t>
            </a:r>
            <a:r>
              <a:rPr lang="ru-RU" sz="1600" dirty="0" smtClean="0"/>
              <a:t>или бонус</a:t>
            </a:r>
            <a:endParaRPr lang="ru-RU" sz="1600" dirty="0" smtClean="0"/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Социально-</a:t>
            </a:r>
            <a:r>
              <a:rPr lang="ru-RU" sz="1600" dirty="0" err="1" smtClean="0"/>
              <a:t>ориентирвоанные</a:t>
            </a:r>
            <a:r>
              <a:rPr lang="ru-RU" sz="1600" dirty="0" smtClean="0"/>
              <a:t> проекты развивают </a:t>
            </a:r>
            <a:r>
              <a:rPr lang="ru-RU" sz="1600" dirty="0"/>
              <a:t>горизонтальные общественные связи — основу стабильности и устойчивого развития государств 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Сегодня </a:t>
            </a:r>
            <a:r>
              <a:rPr lang="ru-RU" sz="1600" dirty="0"/>
              <a:t>социальное предпринимательство и социальные проекты  являются предметом больших общественных ожиданий. </a:t>
            </a:r>
            <a:r>
              <a:rPr lang="ru-RU" sz="1600" dirty="0" smtClean="0"/>
              <a:t>За </a:t>
            </a:r>
            <a:r>
              <a:rPr lang="ru-RU" sz="1600" dirty="0"/>
              <a:t>рубежом социальное предпринимательство </a:t>
            </a:r>
            <a:r>
              <a:rPr lang="ru-RU" sz="1600" dirty="0" smtClean="0"/>
              <a:t>переживает бум.</a:t>
            </a:r>
            <a:endParaRPr lang="ru-RU" sz="1600" dirty="0" smtClean="0"/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В РФ социальное предпринимательство получило статус в 2019 г.  </a:t>
            </a:r>
            <a:endParaRPr lang="ru-RU" sz="1600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3262741" y="3615584"/>
            <a:ext cx="1656184" cy="288032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F7E8-52BE-4490-B3E8-7DDBCA8FB58C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0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579296" cy="70609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Социальное предпринимательство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позволяет получить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4408" y="1556792"/>
            <a:ext cx="813690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8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b="1" dirty="0"/>
              <a:t>Предприятиям малого и среднего </a:t>
            </a:r>
            <a:r>
              <a:rPr lang="ru-RU" sz="1600" b="1" dirty="0" smtClean="0"/>
              <a:t>бизнеса  и социальным предпринимателям - </a:t>
            </a:r>
            <a:r>
              <a:rPr lang="ru-RU" sz="1600" dirty="0" smtClean="0"/>
              <a:t> новые </a:t>
            </a:r>
            <a:r>
              <a:rPr lang="ru-RU" sz="1600" dirty="0"/>
              <a:t>возможности развития и выхода на новые </a:t>
            </a:r>
            <a:r>
              <a:rPr lang="ru-RU" sz="1600" dirty="0" smtClean="0"/>
              <a:t>рынки, самореализацию и новые возможности мотивации, а также   возможности </a:t>
            </a:r>
            <a:r>
              <a:rPr lang="ru-RU" sz="1600" dirty="0"/>
              <a:t>получения </a:t>
            </a:r>
            <a:r>
              <a:rPr lang="ru-RU" sz="1600" dirty="0" smtClean="0"/>
              <a:t>поддержки;</a:t>
            </a:r>
            <a:endParaRPr lang="ru-RU" sz="1600" dirty="0"/>
          </a:p>
          <a:p>
            <a:pPr marL="285750" indent="-285750" algn="just">
              <a:spcAft>
                <a:spcPts val="18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b="1" dirty="0" smtClean="0"/>
              <a:t>Инвесторам</a:t>
            </a:r>
            <a:r>
              <a:rPr lang="ru-RU" sz="1600" dirty="0" smtClean="0"/>
              <a:t> </a:t>
            </a:r>
            <a:r>
              <a:rPr lang="ru-RU" sz="1600" dirty="0"/>
              <a:t>– </a:t>
            </a:r>
            <a:r>
              <a:rPr lang="ru-RU" sz="1600" dirty="0" smtClean="0"/>
              <a:t>перспективные эффективные инвестиции в </a:t>
            </a:r>
            <a:r>
              <a:rPr lang="ru-RU" sz="1600" dirty="0"/>
              <a:t>социальную </a:t>
            </a:r>
            <a:r>
              <a:rPr lang="ru-RU" sz="1600" dirty="0" smtClean="0"/>
              <a:t>сферу с гарантированным  доходом;</a:t>
            </a:r>
          </a:p>
          <a:p>
            <a:pPr marL="285750" indent="-285750" algn="just">
              <a:spcAft>
                <a:spcPts val="18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b="1" dirty="0" smtClean="0"/>
              <a:t>Собственникам крупного бизнеса </a:t>
            </a:r>
            <a:r>
              <a:rPr lang="ru-RU" sz="1600" b="1" dirty="0"/>
              <a:t>и топ-менеджерам </a:t>
            </a:r>
            <a:r>
              <a:rPr lang="ru-RU" sz="1600" dirty="0"/>
              <a:t> – инструменты повышения вовлеченности работников </a:t>
            </a:r>
            <a:r>
              <a:rPr lang="ru-RU" sz="1600" dirty="0" smtClean="0"/>
              <a:t>и нематериальные </a:t>
            </a:r>
            <a:r>
              <a:rPr lang="ru-RU" sz="1600" dirty="0"/>
              <a:t>методы повышения мотивации сотрудников, </a:t>
            </a:r>
            <a:r>
              <a:rPr lang="ru-RU" sz="1600" dirty="0" smtClean="0"/>
              <a:t>укрепление </a:t>
            </a:r>
            <a:r>
              <a:rPr lang="ru-RU" sz="1600" dirty="0"/>
              <a:t>корпоративной культуры; повышение доверия государства, потребителей, и партнеров; </a:t>
            </a:r>
          </a:p>
          <a:p>
            <a:pPr marL="285750" indent="-285750" algn="just">
              <a:spcAft>
                <a:spcPts val="18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b="1" dirty="0"/>
              <a:t>Профессионалам и экспертам</a:t>
            </a:r>
            <a:r>
              <a:rPr lang="ru-RU" sz="1600" dirty="0"/>
              <a:t> – расширение профессиональной </a:t>
            </a:r>
            <a:r>
              <a:rPr lang="ru-RU" sz="1600" dirty="0" smtClean="0"/>
              <a:t>экспертизы </a:t>
            </a:r>
            <a:r>
              <a:rPr lang="ru-RU" sz="1600" dirty="0"/>
              <a:t>и возможности для «</a:t>
            </a:r>
            <a:r>
              <a:rPr lang="en-US" sz="1600" dirty="0"/>
              <a:t>pro</a:t>
            </a:r>
            <a:r>
              <a:rPr lang="ru-RU" sz="1600" dirty="0"/>
              <a:t>-</a:t>
            </a:r>
            <a:r>
              <a:rPr lang="en-US" sz="1600" dirty="0"/>
              <a:t>bono</a:t>
            </a:r>
            <a:r>
              <a:rPr lang="ru-RU" sz="1600" dirty="0" smtClean="0"/>
              <a:t>»;</a:t>
            </a:r>
            <a:endParaRPr lang="ru-RU" sz="1600" dirty="0"/>
          </a:p>
          <a:p>
            <a:pPr marL="285750" indent="-285750" algn="just">
              <a:spcAft>
                <a:spcPts val="18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b="1" dirty="0"/>
              <a:t>Волонтерам </a:t>
            </a:r>
            <a:r>
              <a:rPr lang="ru-RU" sz="1600" dirty="0"/>
              <a:t>– окружение, партнеров  и друзей, о которых многие </a:t>
            </a:r>
            <a:r>
              <a:rPr lang="ru-RU" sz="1600" dirty="0" smtClean="0"/>
              <a:t>мечтают;</a:t>
            </a:r>
            <a:endParaRPr lang="ru-RU" sz="1600" dirty="0"/>
          </a:p>
          <a:p>
            <a:pPr marL="285750" indent="-285750" algn="just">
              <a:spcAft>
                <a:spcPts val="18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b="1" dirty="0" smtClean="0"/>
              <a:t>Органам </a:t>
            </a:r>
            <a:r>
              <a:rPr lang="ru-RU" sz="1600" b="1" dirty="0"/>
              <a:t>государственной </a:t>
            </a:r>
            <a:r>
              <a:rPr lang="ru-RU" sz="1600" b="1" dirty="0" smtClean="0"/>
              <a:t>власти </a:t>
            </a:r>
            <a:r>
              <a:rPr lang="ru-RU" sz="1600" dirty="0" smtClean="0"/>
              <a:t>- практические </a:t>
            </a:r>
            <a:r>
              <a:rPr lang="ru-RU" sz="1600" dirty="0"/>
              <a:t>решения по реализации </a:t>
            </a:r>
            <a:r>
              <a:rPr lang="ru-RU" sz="1600" dirty="0" smtClean="0"/>
              <a:t>стратегических приоритетов  «</a:t>
            </a:r>
            <a:r>
              <a:rPr lang="ru-RU" sz="1600" dirty="0"/>
              <a:t>социального города</a:t>
            </a:r>
            <a:r>
              <a:rPr lang="ru-RU" sz="1600" dirty="0" smtClean="0"/>
              <a:t>» и устойчивое развитие региона.</a:t>
            </a:r>
            <a:endParaRPr lang="ru-RU" sz="1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F7E8-52BE-4490-B3E8-7DDBCA8FB58C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38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Ключевые векторы развития 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социальной экономики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F7E8-52BE-4490-B3E8-7DDBCA8FB58C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628800"/>
            <a:ext cx="396044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8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b="1" dirty="0" smtClean="0"/>
              <a:t>Большинство </a:t>
            </a:r>
            <a:r>
              <a:rPr lang="ru-RU" sz="1600" b="1" dirty="0"/>
              <a:t>людей хотели бы видеть </a:t>
            </a:r>
            <a:r>
              <a:rPr lang="ru-RU" sz="1600" b="1" dirty="0" smtClean="0"/>
              <a:t> экономику будущего как  социальную </a:t>
            </a:r>
            <a:r>
              <a:rPr lang="ru-RU" sz="1600" b="1" dirty="0"/>
              <a:t>экономику</a:t>
            </a:r>
            <a:r>
              <a:rPr lang="ru-RU" sz="1600" b="1" dirty="0" smtClean="0"/>
              <a:t>,  </a:t>
            </a:r>
            <a:r>
              <a:rPr lang="ru-RU" sz="1600" b="1" dirty="0"/>
              <a:t>т.е. экономику, направленную в первую очередь на интересы людей,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>а </a:t>
            </a:r>
            <a:r>
              <a:rPr lang="ru-RU" sz="1600" dirty="0"/>
              <a:t>не на интересы машин, компьютеров, производств  или </a:t>
            </a:r>
            <a:r>
              <a:rPr lang="ru-RU" sz="1600" dirty="0" smtClean="0"/>
              <a:t>капитала</a:t>
            </a:r>
          </a:p>
          <a:p>
            <a:pPr marL="285750" indent="-285750" algn="just">
              <a:spcAft>
                <a:spcPts val="18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Для того, чтобы это было так, надо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общими усилиями ФОРМИРОВАТЬ УСЛОВИЯ ДЛЯ СОЗДАНИЯ ЭТОЙ БУДУЩЕЙ ЭКОНОМИКИ,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создавая  ее общий будущий образ и точки притяжения</a:t>
            </a:r>
          </a:p>
          <a:p>
            <a:pPr marL="285750" indent="-285750" algn="just">
              <a:spcAft>
                <a:spcPts val="18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Основными векторами этой работы являются </a:t>
            </a:r>
            <a:r>
              <a:rPr lang="ru-RU" sz="1600" b="1" dirty="0" smtClean="0"/>
              <a:t>социальное предпринимательство, устойчивое развитие, и КСО.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91617724"/>
              </p:ext>
            </p:extLst>
          </p:nvPr>
        </p:nvGraphicFramePr>
        <p:xfrm>
          <a:off x="4355976" y="1628838"/>
          <a:ext cx="45568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76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5510399"/>
            <a:ext cx="8635822" cy="720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7" name="Rectangle 6"/>
          <p:cNvSpPr txBox="1">
            <a:spLocks noChangeArrowheads="1"/>
          </p:cNvSpPr>
          <p:nvPr/>
        </p:nvSpPr>
        <p:spPr bwMode="auto">
          <a:xfrm>
            <a:off x="1115616" y="404664"/>
            <a:ext cx="7843734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ИНИЦИАТИВА по созданию сообщества и бренда «Светлые люди» и «Светлый город»</a:t>
            </a:r>
            <a:endParaRPr lang="ru-RU" altLang="ru-RU" sz="28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8" name="Объект 1"/>
          <p:cNvSpPr txBox="1">
            <a:spLocks/>
          </p:cNvSpPr>
          <p:nvPr/>
        </p:nvSpPr>
        <p:spPr bwMode="auto">
          <a:xfrm>
            <a:off x="150624" y="2342197"/>
            <a:ext cx="5112567" cy="232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just" defTabSz="9144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altLang="ru-RU" sz="1600" b="1" dirty="0">
                <a:latin typeface="+mn-lt"/>
              </a:rPr>
              <a:t>Продвижение идеи Социальной экономики - 2035</a:t>
            </a:r>
          </a:p>
          <a:p>
            <a:pPr marL="285750" indent="-285750" algn="just" defTabSz="9144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latin typeface="+mn-lt"/>
              </a:rPr>
              <a:t>Объединение усилий и новый инструмент развития для НКО, фондов, социальных предпринимателей</a:t>
            </a:r>
          </a:p>
          <a:p>
            <a:pPr marL="285750" indent="-285750" algn="just" defTabSz="9144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altLang="ru-RU" sz="1600" b="1" dirty="0">
                <a:latin typeface="+mn-lt"/>
              </a:rPr>
              <a:t>Формирование Стандарта «СВЕТЛЫЙ ГОРОД» </a:t>
            </a:r>
            <a:r>
              <a:rPr lang="ru-RU" altLang="ru-RU" sz="1600" dirty="0">
                <a:latin typeface="+mn-lt"/>
              </a:rPr>
              <a:t>и независимой оценки регионов</a:t>
            </a:r>
          </a:p>
          <a:p>
            <a:pPr marL="285750" indent="-285750" algn="just" defTabSz="9144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latin typeface="+mn-lt"/>
              </a:rPr>
              <a:t>Формирование регулярного независимого </a:t>
            </a:r>
            <a:r>
              <a:rPr lang="ru-RU" altLang="ru-RU" sz="1600" b="1" dirty="0">
                <a:latin typeface="+mn-lt"/>
              </a:rPr>
              <a:t>общественного рейтинга «Светлые люди </a:t>
            </a:r>
            <a:r>
              <a:rPr lang="ru-RU" altLang="ru-RU" sz="1600" b="1" dirty="0" smtClean="0">
                <a:latin typeface="+mn-lt"/>
              </a:rPr>
              <a:t>Петербурга»</a:t>
            </a:r>
          </a:p>
          <a:p>
            <a:pPr marL="285750" indent="-285750" algn="just" defTabSz="9144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latin typeface="+mn-lt"/>
              </a:rPr>
              <a:t>Создание </a:t>
            </a:r>
            <a:r>
              <a:rPr lang="ru-RU" altLang="ru-RU" sz="1600" b="1" dirty="0">
                <a:latin typeface="+mn-lt"/>
              </a:rPr>
              <a:t>социальных лифтов </a:t>
            </a:r>
            <a:r>
              <a:rPr lang="ru-RU" altLang="ru-RU" sz="1600" b="1" dirty="0" smtClean="0">
                <a:latin typeface="+mn-lt"/>
              </a:rPr>
              <a:t>для светлых людей и </a:t>
            </a:r>
            <a:r>
              <a:rPr lang="ru-RU" altLang="ru-RU" sz="1600" b="1" dirty="0">
                <a:latin typeface="+mn-lt"/>
              </a:rPr>
              <a:t>механизма общественной экспертизы </a:t>
            </a:r>
            <a:r>
              <a:rPr lang="ru-RU" altLang="ru-RU" sz="1600" dirty="0">
                <a:latin typeface="+mn-lt"/>
              </a:rPr>
              <a:t>решений и проектов, влияющих на социальную </a:t>
            </a:r>
            <a:r>
              <a:rPr lang="ru-RU" altLang="ru-RU" sz="1600" dirty="0" smtClean="0">
                <a:latin typeface="+mn-lt"/>
              </a:rPr>
              <a:t>сферу</a:t>
            </a:r>
            <a:endParaRPr lang="ru-RU" altLang="ru-RU" sz="1600" dirty="0">
              <a:latin typeface="+mn-lt"/>
            </a:endParaRPr>
          </a:p>
        </p:txBody>
      </p:sp>
      <p:sp>
        <p:nvSpPr>
          <p:cNvPr id="3080" name="Прямоугольник 10"/>
          <p:cNvSpPr>
            <a:spLocks noChangeArrowheads="1"/>
          </p:cNvSpPr>
          <p:nvPr/>
        </p:nvSpPr>
        <p:spPr bwMode="auto">
          <a:xfrm>
            <a:off x="683568" y="1695866"/>
            <a:ext cx="3667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ЦЕЛИ</a:t>
            </a:r>
            <a:endParaRPr lang="ru-RU" altLang="ru-RU" sz="18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082" name="Прямоугольник 15"/>
          <p:cNvSpPr>
            <a:spLocks noChangeArrowheads="1"/>
          </p:cNvSpPr>
          <p:nvPr/>
        </p:nvSpPr>
        <p:spPr bwMode="auto">
          <a:xfrm>
            <a:off x="5564278" y="1418867"/>
            <a:ext cx="33900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КРИТЕРИИ </a:t>
            </a:r>
          </a:p>
          <a:p>
            <a:pPr algn="ctr" eaLnBrk="1" hangingPunct="1"/>
            <a:r>
              <a:rPr lang="ru-RU" altLang="ru-RU" sz="1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независимой оценки</a:t>
            </a:r>
          </a:p>
          <a:p>
            <a:pPr algn="ctr" eaLnBrk="1" hangingPunct="1"/>
            <a:r>
              <a:rPr lang="ru-RU" altLang="ru-RU" sz="1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на статус «СВЕТЛОГО  ГОРОДА»</a:t>
            </a:r>
            <a:endParaRPr lang="ru-RU" altLang="ru-RU" sz="18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085" name="Объект 1"/>
          <p:cNvSpPr txBox="1">
            <a:spLocks/>
          </p:cNvSpPr>
          <p:nvPr/>
        </p:nvSpPr>
        <p:spPr bwMode="auto">
          <a:xfrm>
            <a:off x="5580112" y="2492896"/>
            <a:ext cx="3429404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just" defTabSz="9144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latin typeface="+mn-lt"/>
              </a:rPr>
              <a:t>Нацеленность региональных сообществ на решение актуальных городских проблем и задач</a:t>
            </a:r>
          </a:p>
          <a:p>
            <a:pPr marL="285750" indent="-285750" algn="just" defTabSz="9144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latin typeface="+mn-lt"/>
              </a:rPr>
              <a:t>Годовой социальный эффект</a:t>
            </a:r>
          </a:p>
          <a:p>
            <a:pPr marL="285750" indent="-285750" algn="just" defTabSz="9144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latin typeface="+mn-lt"/>
              </a:rPr>
              <a:t>Доля </a:t>
            </a:r>
            <a:r>
              <a:rPr lang="ru-RU" altLang="ru-RU" sz="1600" dirty="0" err="1">
                <a:latin typeface="+mn-lt"/>
              </a:rPr>
              <a:t>благополучателей</a:t>
            </a:r>
            <a:r>
              <a:rPr lang="ru-RU" altLang="ru-RU" sz="1600" dirty="0">
                <a:latin typeface="+mn-lt"/>
              </a:rPr>
              <a:t> в количестве жителей</a:t>
            </a:r>
          </a:p>
          <a:p>
            <a:pPr marL="285750" indent="-285750" algn="just" defTabSz="9144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latin typeface="+mn-lt"/>
              </a:rPr>
              <a:t>Открытость и масштабируемость опыта</a:t>
            </a:r>
          </a:p>
          <a:p>
            <a:pPr marL="285750" indent="-285750" algn="just" defTabSz="9144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latin typeface="+mn-lt"/>
              </a:rPr>
              <a:t>Прочие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F7E8-52BE-4490-B3E8-7DDBCA8FB58C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7837" y="5685773"/>
            <a:ext cx="8256079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Наша цель  –   «СВЕТЛЫЙ  ПЕТЕРБУРГ»   </a:t>
            </a:r>
            <a:r>
              <a:rPr lang="ru-RU" b="1" dirty="0" smtClean="0">
                <a:solidFill>
                  <a:schemeClr val="bg1"/>
                </a:solidFill>
              </a:rPr>
              <a:t> и   «</a:t>
            </a:r>
            <a:r>
              <a:rPr lang="ru-RU" b="1" dirty="0" smtClean="0">
                <a:solidFill>
                  <a:schemeClr val="bg1"/>
                </a:solidFill>
              </a:rPr>
              <a:t>СВЕТЛАЯ  РОССИЯ»  !</a:t>
            </a:r>
          </a:p>
        </p:txBody>
      </p:sp>
    </p:spTree>
    <p:extLst>
      <p:ext uri="{BB962C8B-B14F-4D97-AF65-F5344CB8AC3E}">
        <p14:creationId xmlns:p14="http://schemas.microsoft.com/office/powerpoint/2010/main" val="31329511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/>
          <a:p>
            <a:pPr defTabSz="685800">
              <a:lnSpc>
                <a:spcPct val="90000"/>
              </a:lnSpc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Механизмы проекта 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«СВЕТЛЫЕ ЛЮДИ»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F7E8-52BE-4490-B3E8-7DDBCA8FB58C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5436096" y="2237269"/>
            <a:ext cx="3547287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Font typeface="Arial" pitchFamily="34" charset="0"/>
              <a:buNone/>
            </a:pPr>
            <a:endParaRPr lang="ru-RU" altLang="ru-RU" sz="1600" b="1" dirty="0">
              <a:solidFill>
                <a:srgbClr val="7F7F7F"/>
              </a:solidFill>
              <a:latin typeface="Muna"/>
              <a:ea typeface="Muna"/>
              <a:cs typeface="Muna"/>
            </a:endParaRPr>
          </a:p>
          <a:p>
            <a:pPr marL="285750" indent="-285750" algn="just" defTabSz="9144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latin typeface="+mn-lt"/>
              </a:rPr>
              <a:t>Пониженные ставки </a:t>
            </a:r>
            <a:r>
              <a:rPr lang="ru-RU" altLang="ru-RU" sz="1600" dirty="0" smtClean="0">
                <a:latin typeface="+mn-lt"/>
              </a:rPr>
              <a:t>на обслуживание и при </a:t>
            </a:r>
            <a:r>
              <a:rPr lang="ru-RU" altLang="ru-RU" sz="1600" dirty="0">
                <a:latin typeface="+mn-lt"/>
              </a:rPr>
              <a:t>получении кредитов на реализацию социальных проектов от фондов и банков, поддерживающих </a:t>
            </a:r>
            <a:r>
              <a:rPr lang="ru-RU" altLang="ru-RU" sz="1600" dirty="0" smtClean="0">
                <a:latin typeface="+mn-lt"/>
              </a:rPr>
              <a:t>Консорциум «Гильдия «Светлые люди»</a:t>
            </a:r>
            <a:endParaRPr lang="ru-RU" altLang="ru-RU" sz="1600" dirty="0">
              <a:latin typeface="+mn-lt"/>
            </a:endParaRPr>
          </a:p>
          <a:p>
            <a:pPr marL="285750" indent="-285750" algn="just" defTabSz="9144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latin typeface="+mn-lt"/>
              </a:rPr>
              <a:t>Льготные ставки на страхование (вкл. ДМС)  от страховщиков, поддерживающих Гильдию</a:t>
            </a:r>
          </a:p>
          <a:p>
            <a:pPr marL="285750" indent="-285750" algn="just" defTabSz="9144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latin typeface="+mn-lt"/>
              </a:rPr>
              <a:t>Дополнительное пенсионное обеспечение от Петербурга </a:t>
            </a:r>
          </a:p>
          <a:p>
            <a:pPr marL="285750" indent="-285750" algn="just" defTabSz="9144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latin typeface="+mn-lt"/>
              </a:rPr>
              <a:t>Льготное обучение наставничеству и по другим программам проф. подготовки в социальной сфере</a:t>
            </a:r>
          </a:p>
        </p:txBody>
      </p:sp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381322" y="1603685"/>
            <a:ext cx="4532018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300"/>
              </a:spcBef>
              <a:buClr>
                <a:srgbClr val="203864"/>
              </a:buClr>
            </a:pPr>
            <a:r>
              <a:rPr lang="ru-RU" altLang="ru-RU" sz="1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Создание</a:t>
            </a:r>
            <a:r>
              <a:rPr lang="ru-RU" altLang="ru-RU" sz="1400" b="1" dirty="0" smtClean="0">
                <a:solidFill>
                  <a:schemeClr val="accent2"/>
                </a:solidFill>
                <a:latin typeface="Muna"/>
                <a:ea typeface="Muna"/>
                <a:cs typeface="Muna"/>
              </a:rPr>
              <a:t> </a:t>
            </a:r>
            <a:r>
              <a:rPr lang="ru-RU" altLang="ru-RU" sz="1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социального</a:t>
            </a:r>
            <a:r>
              <a:rPr lang="ru-RU" altLang="ru-RU" sz="1400" b="1" dirty="0" smtClean="0">
                <a:solidFill>
                  <a:schemeClr val="accent2"/>
                </a:solidFill>
                <a:latin typeface="Muna"/>
                <a:ea typeface="Muna"/>
                <a:cs typeface="Muna"/>
              </a:rPr>
              <a:t> </a:t>
            </a:r>
            <a:r>
              <a:rPr lang="ru-RU" altLang="ru-RU" sz="1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лифта</a:t>
            </a:r>
            <a:r>
              <a:rPr lang="ru-RU" altLang="ru-RU" sz="1400" b="1" dirty="0" smtClean="0">
                <a:solidFill>
                  <a:schemeClr val="accent2"/>
                </a:solidFill>
                <a:latin typeface="Muna"/>
                <a:ea typeface="Muna"/>
                <a:cs typeface="Muna"/>
              </a:rPr>
              <a:t> </a:t>
            </a:r>
          </a:p>
          <a:p>
            <a:pPr algn="ctr" eaLnBrk="1" hangingPunct="1">
              <a:spcBef>
                <a:spcPts val="300"/>
              </a:spcBef>
              <a:buClr>
                <a:srgbClr val="203864"/>
              </a:buClr>
            </a:pPr>
            <a:r>
              <a:rPr lang="ru-RU" altLang="ru-RU" sz="1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для </a:t>
            </a:r>
            <a:r>
              <a:rPr lang="ru-RU" altLang="ru-RU" sz="1400" b="1" dirty="0" smtClean="0">
                <a:solidFill>
                  <a:schemeClr val="accent2"/>
                </a:solidFill>
                <a:latin typeface="Muna"/>
                <a:ea typeface="Muna"/>
                <a:cs typeface="Muna"/>
              </a:rPr>
              <a:t> </a:t>
            </a:r>
            <a:r>
              <a:rPr lang="ru-RU" altLang="ru-RU" sz="1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СВЕТЛЫХ</a:t>
            </a:r>
            <a:r>
              <a:rPr lang="ru-RU" altLang="ru-RU" sz="1400" b="1" dirty="0" smtClean="0">
                <a:solidFill>
                  <a:schemeClr val="accent2"/>
                </a:solidFill>
                <a:latin typeface="Muna"/>
                <a:ea typeface="Muna"/>
                <a:cs typeface="Muna"/>
              </a:rPr>
              <a:t> </a:t>
            </a:r>
            <a:r>
              <a:rPr lang="ru-RU" altLang="ru-RU" sz="1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ЛЮДЕЙ</a:t>
            </a:r>
            <a:r>
              <a:rPr lang="ru-RU" altLang="ru-RU" sz="1400" b="1" dirty="0" smtClean="0">
                <a:solidFill>
                  <a:schemeClr val="accent2"/>
                </a:solidFill>
                <a:latin typeface="Muna"/>
                <a:ea typeface="Muna"/>
                <a:cs typeface="Muna"/>
              </a:rPr>
              <a:t> </a:t>
            </a:r>
            <a:endParaRPr lang="ru-RU" altLang="ru-RU" sz="1400" b="1" dirty="0">
              <a:solidFill>
                <a:schemeClr val="accent2"/>
              </a:solidFill>
              <a:latin typeface="Muna"/>
              <a:ea typeface="Muna"/>
              <a:cs typeface="Muna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" y="2605744"/>
            <a:ext cx="5220071" cy="2473238"/>
            <a:chOff x="4505951" y="1773443"/>
            <a:chExt cx="4520573" cy="2033368"/>
          </a:xfrm>
        </p:grpSpPr>
        <p:grpSp>
          <p:nvGrpSpPr>
            <p:cNvPr id="8" name="Группа 18"/>
            <p:cNvGrpSpPr>
              <a:grpSpLocks/>
            </p:cNvGrpSpPr>
            <p:nvPr/>
          </p:nvGrpSpPr>
          <p:grpSpPr bwMode="auto">
            <a:xfrm>
              <a:off x="5865813" y="1887538"/>
              <a:ext cx="784225" cy="941387"/>
              <a:chOff x="5135472" y="1819568"/>
              <a:chExt cx="784224" cy="942212"/>
            </a:xfrm>
          </p:grpSpPr>
          <p:grpSp>
            <p:nvGrpSpPr>
              <p:cNvPr id="32" name="Группа 12"/>
              <p:cNvGrpSpPr>
                <a:grpSpLocks/>
              </p:cNvGrpSpPr>
              <p:nvPr/>
            </p:nvGrpSpPr>
            <p:grpSpPr bwMode="auto">
              <a:xfrm>
                <a:off x="5135472" y="1819568"/>
                <a:ext cx="620712" cy="751681"/>
                <a:chOff x="4841151" y="1688228"/>
                <a:chExt cx="620712" cy="751681"/>
              </a:xfrm>
            </p:grpSpPr>
            <p:pic>
              <p:nvPicPr>
                <p:cNvPr id="34" name="Рисунок 1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41151" y="1688228"/>
                  <a:ext cx="163512" cy="2944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>
                          <a:alpha val="34901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Рисунок 1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3551" y="1840628"/>
                  <a:ext cx="163512" cy="2944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>
                          <a:alpha val="34901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Рисунок 1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45951" y="1993028"/>
                  <a:ext cx="163512" cy="2944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>
                          <a:alpha val="34901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Рисунок 1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98351" y="2145428"/>
                  <a:ext cx="163512" cy="2944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>
                          <a:alpha val="34901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3" name="Рисунок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6184" y="2467299"/>
                <a:ext cx="163512" cy="294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34901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" name="Стрелка вправо 8"/>
            <p:cNvSpPr/>
            <p:nvPr/>
          </p:nvSpPr>
          <p:spPr>
            <a:xfrm>
              <a:off x="6650038" y="2173288"/>
              <a:ext cx="215900" cy="204787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10" name="Группа 17"/>
            <p:cNvGrpSpPr>
              <a:grpSpLocks/>
            </p:cNvGrpSpPr>
            <p:nvPr/>
          </p:nvGrpSpPr>
          <p:grpSpPr bwMode="auto">
            <a:xfrm>
              <a:off x="7046913" y="1887538"/>
              <a:ext cx="542925" cy="733425"/>
              <a:chOff x="5739525" y="1831619"/>
              <a:chExt cx="542966" cy="733730"/>
            </a:xfrm>
          </p:grpSpPr>
          <p:pic>
            <p:nvPicPr>
              <p:cNvPr id="29" name="Рисунок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39525" y="1831619"/>
                <a:ext cx="238166" cy="428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34901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Рисунок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1925" y="1984019"/>
                <a:ext cx="238166" cy="428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34901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Рисунок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4325" y="2136419"/>
                <a:ext cx="238166" cy="428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34901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Рисунок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8013" y="1797050"/>
              <a:ext cx="431800" cy="77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34901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Стрелка вправо 11"/>
            <p:cNvSpPr/>
            <p:nvPr/>
          </p:nvSpPr>
          <p:spPr>
            <a:xfrm>
              <a:off x="7834313" y="2173288"/>
              <a:ext cx="215900" cy="204787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3" name="TextBox 19"/>
            <p:cNvSpPr txBox="1">
              <a:spLocks noChangeArrowheads="1"/>
            </p:cNvSpPr>
            <p:nvPr/>
          </p:nvSpPr>
          <p:spPr bwMode="auto">
            <a:xfrm>
              <a:off x="5823523" y="2916238"/>
              <a:ext cx="976312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altLang="ru-RU" sz="1200" dirty="0" err="1"/>
                <a:t>Действи</a:t>
              </a:r>
              <a:r>
                <a:rPr lang="ru-RU" altLang="ru-RU" sz="1200" dirty="0"/>
                <a:t>-тельные </a:t>
              </a:r>
            </a:p>
            <a:p>
              <a:pPr algn="ctr"/>
              <a:r>
                <a:rPr lang="ru-RU" altLang="ru-RU" sz="1200" dirty="0"/>
                <a:t>члены </a:t>
              </a:r>
            </a:p>
            <a:p>
              <a:pPr algn="ctr"/>
              <a:r>
                <a:rPr lang="ru-RU" altLang="ru-RU" sz="1200" dirty="0"/>
                <a:t>Гильдии</a:t>
              </a:r>
            </a:p>
          </p:txBody>
        </p:sp>
        <p:sp>
          <p:nvSpPr>
            <p:cNvPr id="14" name="TextBox 53"/>
            <p:cNvSpPr txBox="1">
              <a:spLocks noChangeArrowheads="1"/>
            </p:cNvSpPr>
            <p:nvPr/>
          </p:nvSpPr>
          <p:spPr bwMode="auto">
            <a:xfrm>
              <a:off x="6800850" y="2859088"/>
              <a:ext cx="1081088" cy="898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Aft>
                  <a:spcPts val="300"/>
                </a:spcAft>
              </a:pPr>
              <a:r>
                <a:rPr lang="ru-RU" altLang="ru-RU" sz="1200" dirty="0"/>
                <a:t>Победители независимого </a:t>
              </a:r>
              <a:r>
                <a:rPr lang="ru-RU" altLang="ru-RU" sz="1200" dirty="0" smtClean="0"/>
                <a:t>рейтинга,</a:t>
              </a:r>
              <a:endParaRPr lang="ru-RU" altLang="ru-RU" sz="1200" dirty="0"/>
            </a:p>
            <a:p>
              <a:pPr algn="ctr">
                <a:spcAft>
                  <a:spcPts val="300"/>
                </a:spcAft>
              </a:pPr>
              <a:r>
                <a:rPr lang="ru-RU" altLang="ru-RU" sz="1200" dirty="0" smtClean="0"/>
                <a:t>Почетные </a:t>
              </a:r>
              <a:r>
                <a:rPr lang="ru-RU" altLang="ru-RU" sz="1200" dirty="0"/>
                <a:t>члены </a:t>
              </a:r>
              <a:r>
                <a:rPr lang="ru-RU" altLang="ru-RU" sz="1200" dirty="0" smtClean="0"/>
                <a:t>Гильдии</a:t>
              </a:r>
              <a:endParaRPr lang="ru-RU" altLang="ru-RU" sz="1200" dirty="0"/>
            </a:p>
          </p:txBody>
        </p:sp>
        <p:sp>
          <p:nvSpPr>
            <p:cNvPr id="15" name="TextBox 54"/>
            <p:cNvSpPr txBox="1">
              <a:spLocks noChangeArrowheads="1"/>
            </p:cNvSpPr>
            <p:nvPr/>
          </p:nvSpPr>
          <p:spPr bwMode="auto">
            <a:xfrm>
              <a:off x="7978813" y="2819963"/>
              <a:ext cx="1047711" cy="986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altLang="ru-RU" sz="1200" b="1" dirty="0" smtClean="0"/>
                <a:t>Участник</a:t>
              </a:r>
              <a:endParaRPr lang="ru-RU" altLang="ru-RU" sz="1200" b="1" dirty="0"/>
            </a:p>
            <a:p>
              <a:pPr algn="ctr"/>
              <a:r>
                <a:rPr lang="ru-RU" altLang="ru-RU" sz="1200" b="1" dirty="0"/>
                <a:t> кадрового резерва</a:t>
              </a:r>
            </a:p>
            <a:p>
              <a:pPr algn="ctr"/>
              <a:r>
                <a:rPr lang="ru-RU" altLang="ru-RU" sz="1200" b="1" dirty="0"/>
                <a:t> </a:t>
              </a:r>
              <a:r>
                <a:rPr lang="ru-RU" altLang="ru-RU" sz="1200" b="1" dirty="0" smtClean="0"/>
                <a:t>госслужбы,</a:t>
              </a:r>
            </a:p>
            <a:p>
              <a:pPr algn="ctr"/>
              <a:r>
                <a:rPr lang="ru-RU" altLang="ru-RU" sz="1200" b="1" dirty="0" smtClean="0"/>
                <a:t>Член общ. советов СПб</a:t>
              </a:r>
              <a:endParaRPr lang="ru-RU" altLang="ru-RU" sz="1200" b="1" dirty="0"/>
            </a:p>
          </p:txBody>
        </p:sp>
        <p:grpSp>
          <p:nvGrpSpPr>
            <p:cNvPr id="16" name="Группа 20"/>
            <p:cNvGrpSpPr>
              <a:grpSpLocks/>
            </p:cNvGrpSpPr>
            <p:nvPr/>
          </p:nvGrpSpPr>
          <p:grpSpPr bwMode="auto">
            <a:xfrm>
              <a:off x="4825974" y="1773443"/>
              <a:ext cx="866801" cy="1142796"/>
              <a:chOff x="4623735" y="1773614"/>
              <a:chExt cx="867276" cy="1142066"/>
            </a:xfrm>
          </p:grpSpPr>
          <p:grpSp>
            <p:nvGrpSpPr>
              <p:cNvPr id="19" name="Группа 56"/>
              <p:cNvGrpSpPr>
                <a:grpSpLocks/>
              </p:cNvGrpSpPr>
              <p:nvPr/>
            </p:nvGrpSpPr>
            <p:grpSpPr bwMode="auto">
              <a:xfrm>
                <a:off x="4623735" y="1773614"/>
                <a:ext cx="506954" cy="699931"/>
                <a:chOff x="5287872" y="1971968"/>
                <a:chExt cx="631824" cy="789812"/>
              </a:xfrm>
            </p:grpSpPr>
            <p:grpSp>
              <p:nvGrpSpPr>
                <p:cNvPr id="24" name="Группа 57"/>
                <p:cNvGrpSpPr>
                  <a:grpSpLocks/>
                </p:cNvGrpSpPr>
                <p:nvPr/>
              </p:nvGrpSpPr>
              <p:grpSpPr bwMode="auto">
                <a:xfrm>
                  <a:off x="5287872" y="1971968"/>
                  <a:ext cx="468312" cy="599281"/>
                  <a:chOff x="4993551" y="1840628"/>
                  <a:chExt cx="468312" cy="599281"/>
                </a:xfrm>
              </p:grpSpPr>
              <p:pic>
                <p:nvPicPr>
                  <p:cNvPr id="26" name="Рисунок 12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993551" y="1840628"/>
                    <a:ext cx="163512" cy="29448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>
                            <a:alpha val="34901"/>
                          </a:srgbClr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7" name="Рисунок 12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45951" y="1993028"/>
                    <a:ext cx="163512" cy="29448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>
                            <a:alpha val="34901"/>
                          </a:srgbClr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" name="Рисунок 12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98351" y="2145428"/>
                    <a:ext cx="163512" cy="29448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>
                            <a:alpha val="34901"/>
                          </a:srgbClr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5" name="Рисунок 1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56184" y="2467299"/>
                  <a:ext cx="163512" cy="2944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>
                          <a:alpha val="34901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0" name="Группа 64"/>
              <p:cNvGrpSpPr>
                <a:grpSpLocks/>
              </p:cNvGrpSpPr>
              <p:nvPr/>
            </p:nvGrpSpPr>
            <p:grpSpPr bwMode="auto">
              <a:xfrm>
                <a:off x="5115254" y="2384598"/>
                <a:ext cx="375757" cy="531082"/>
                <a:chOff x="4841151" y="1688228"/>
                <a:chExt cx="468312" cy="599281"/>
              </a:xfrm>
            </p:grpSpPr>
            <p:pic>
              <p:nvPicPr>
                <p:cNvPr id="21" name="Рисунок 1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41151" y="1688228"/>
                  <a:ext cx="163512" cy="2944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>
                          <a:alpha val="34901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" name="Рисунок 1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3551" y="1840628"/>
                  <a:ext cx="163512" cy="2944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>
                          <a:alpha val="34901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Рисунок 1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45951" y="1993028"/>
                  <a:ext cx="163512" cy="2944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>
                          <a:alpha val="34901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7" name="Стрелка вправо 16"/>
            <p:cNvSpPr/>
            <p:nvPr/>
          </p:nvSpPr>
          <p:spPr>
            <a:xfrm>
              <a:off x="5521325" y="2201863"/>
              <a:ext cx="215900" cy="204787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8" name="TextBox 71"/>
            <p:cNvSpPr txBox="1">
              <a:spLocks noChangeArrowheads="1"/>
            </p:cNvSpPr>
            <p:nvPr/>
          </p:nvSpPr>
          <p:spPr bwMode="auto">
            <a:xfrm>
              <a:off x="4505951" y="2932113"/>
              <a:ext cx="1359862" cy="53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altLang="ru-RU" sz="1200" dirty="0"/>
                <a:t>Активные соц. </a:t>
              </a:r>
              <a:r>
                <a:rPr lang="ru-RU" altLang="ru-RU" sz="1200" dirty="0" smtClean="0"/>
                <a:t>предприниматели </a:t>
              </a:r>
              <a:r>
                <a:rPr lang="ru-RU" altLang="ru-RU" sz="1200" dirty="0"/>
                <a:t/>
              </a:r>
              <a:br>
                <a:rPr lang="ru-RU" altLang="ru-RU" sz="1200" dirty="0"/>
              </a:br>
              <a:r>
                <a:rPr lang="ru-RU" altLang="ru-RU" sz="1200" dirty="0"/>
                <a:t>и СО </a:t>
              </a:r>
              <a:r>
                <a:rPr lang="ru-RU" altLang="ru-RU" sz="1200" dirty="0" smtClean="0"/>
                <a:t>НКО</a:t>
              </a:r>
              <a:endParaRPr lang="ru-RU" altLang="ru-RU" sz="1200" dirty="0"/>
            </a:p>
          </p:txBody>
        </p:sp>
      </p:grpSp>
      <p:sp>
        <p:nvSpPr>
          <p:cNvPr id="38" name="Прямоугольник 3"/>
          <p:cNvSpPr>
            <a:spLocks noChangeArrowheads="1"/>
          </p:cNvSpPr>
          <p:nvPr/>
        </p:nvSpPr>
        <p:spPr bwMode="auto">
          <a:xfrm>
            <a:off x="5635519" y="1484422"/>
            <a:ext cx="33478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Clr>
                <a:srgbClr val="C00000"/>
              </a:buClr>
            </a:pPr>
            <a:r>
              <a:rPr lang="ru-RU" altLang="ru-RU" sz="1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Преференции</a:t>
            </a:r>
            <a:r>
              <a:rPr lang="ru-RU" altLang="ru-RU" sz="1400" b="1" dirty="0">
                <a:solidFill>
                  <a:schemeClr val="accent2"/>
                </a:solidFill>
                <a:latin typeface="Muna"/>
                <a:ea typeface="Muna"/>
                <a:cs typeface="Muna"/>
              </a:rPr>
              <a:t> </a:t>
            </a:r>
            <a:r>
              <a:rPr lang="ru-RU" altLang="ru-RU" sz="1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обладателям</a:t>
            </a:r>
            <a:r>
              <a:rPr lang="ru-RU" altLang="ru-RU" sz="1400" b="1" dirty="0" smtClean="0">
                <a:solidFill>
                  <a:schemeClr val="accent2"/>
                </a:solidFill>
                <a:latin typeface="Muna"/>
                <a:ea typeface="Muna"/>
                <a:cs typeface="Muna"/>
              </a:rPr>
              <a:t> </a:t>
            </a:r>
          </a:p>
          <a:p>
            <a:pPr algn="ctr" eaLnBrk="1" hangingPunct="1">
              <a:buClr>
                <a:srgbClr val="C00000"/>
              </a:buClr>
            </a:pPr>
            <a:r>
              <a:rPr lang="ru-RU" altLang="ru-RU" sz="1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ПОЧЕТНОГО</a:t>
            </a:r>
            <a:r>
              <a:rPr lang="ru-RU" altLang="ru-RU" sz="1400" b="1" dirty="0" smtClean="0">
                <a:solidFill>
                  <a:schemeClr val="accent2"/>
                </a:solidFill>
                <a:latin typeface="Muna"/>
                <a:ea typeface="Muna"/>
                <a:cs typeface="Muna"/>
              </a:rPr>
              <a:t>  </a:t>
            </a:r>
            <a:r>
              <a:rPr lang="ru-RU" altLang="ru-RU" sz="1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ЗВАНИЯ</a:t>
            </a:r>
            <a:r>
              <a:rPr lang="ru-RU" altLang="ru-RU" sz="1400" b="1" dirty="0" smtClean="0">
                <a:solidFill>
                  <a:schemeClr val="accent2"/>
                </a:solidFill>
                <a:latin typeface="Muna"/>
                <a:ea typeface="Muna"/>
                <a:cs typeface="Muna"/>
              </a:rPr>
              <a:t> </a:t>
            </a:r>
          </a:p>
          <a:p>
            <a:pPr algn="ctr" eaLnBrk="1" hangingPunct="1">
              <a:buClr>
                <a:srgbClr val="C00000"/>
              </a:buClr>
            </a:pPr>
            <a:r>
              <a:rPr lang="ru-RU" altLang="ru-RU" sz="1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«</a:t>
            </a:r>
            <a:r>
              <a:rPr lang="ru-RU" altLang="ru-RU" sz="1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Светлые</a:t>
            </a:r>
            <a:r>
              <a:rPr lang="ru-RU" altLang="ru-RU" sz="1400" b="1" dirty="0" smtClean="0">
                <a:solidFill>
                  <a:schemeClr val="accent2"/>
                </a:solidFill>
                <a:latin typeface="Muna"/>
                <a:ea typeface="Muna"/>
                <a:cs typeface="Muna"/>
              </a:rPr>
              <a:t> </a:t>
            </a:r>
            <a:r>
              <a:rPr lang="ru-RU" altLang="ru-RU" sz="1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люди</a:t>
            </a:r>
            <a:r>
              <a:rPr lang="ru-RU" altLang="ru-RU" sz="1400" b="1" dirty="0" smtClean="0">
                <a:solidFill>
                  <a:schemeClr val="accent2"/>
                </a:solidFill>
                <a:latin typeface="Muna"/>
                <a:ea typeface="Muna"/>
                <a:cs typeface="Muna"/>
              </a:rPr>
              <a:t> </a:t>
            </a:r>
            <a:r>
              <a:rPr lang="ru-RU" altLang="ru-RU" sz="1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города»</a:t>
            </a:r>
          </a:p>
        </p:txBody>
      </p:sp>
    </p:spTree>
    <p:extLst>
      <p:ext uri="{BB962C8B-B14F-4D97-AF65-F5344CB8AC3E}">
        <p14:creationId xmlns:p14="http://schemas.microsoft.com/office/powerpoint/2010/main" val="69670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6"/>
          <p:cNvSpPr txBox="1">
            <a:spLocks noChangeArrowheads="1"/>
          </p:cNvSpPr>
          <p:nvPr/>
        </p:nvSpPr>
        <p:spPr bwMode="auto">
          <a:xfrm>
            <a:off x="1167606" y="332656"/>
            <a:ext cx="76549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ФОРМИРОВАНИЕ СООБЩЕСТВА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консорциум «Светлые люди»</a:t>
            </a:r>
          </a:p>
        </p:txBody>
      </p:sp>
      <p:sp>
        <p:nvSpPr>
          <p:cNvPr id="5126" name="Прямоугольник 47"/>
          <p:cNvSpPr>
            <a:spLocks noChangeArrowheads="1"/>
          </p:cNvSpPr>
          <p:nvPr/>
        </p:nvSpPr>
        <p:spPr bwMode="auto">
          <a:xfrm>
            <a:off x="213380" y="1294219"/>
            <a:ext cx="3451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Потенциальные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Muna"/>
                <a:ea typeface="Muna"/>
                <a:cs typeface="Muna"/>
              </a:rPr>
              <a:t> </a:t>
            </a:r>
            <a:r>
              <a:rPr lang="ru-RU" altLang="ru-RU" sz="1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участники</a:t>
            </a:r>
          </a:p>
        </p:txBody>
      </p:sp>
      <p:sp>
        <p:nvSpPr>
          <p:cNvPr id="5128" name="Прямоугольник 49"/>
          <p:cNvSpPr>
            <a:spLocks noChangeArrowheads="1"/>
          </p:cNvSpPr>
          <p:nvPr/>
        </p:nvSpPr>
        <p:spPr bwMode="auto">
          <a:xfrm>
            <a:off x="4699794" y="1293663"/>
            <a:ext cx="4037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Заинтересованные</a:t>
            </a: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latin typeface="Muna"/>
                <a:ea typeface="Muna"/>
                <a:cs typeface="Muna"/>
              </a:rPr>
              <a:t> </a:t>
            </a:r>
            <a:r>
              <a:rPr lang="ru-RU" altLang="ru-RU" sz="1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стороны</a:t>
            </a:r>
          </a:p>
        </p:txBody>
      </p:sp>
      <p:sp>
        <p:nvSpPr>
          <p:cNvPr id="5129" name="Объект 1"/>
          <p:cNvSpPr txBox="1">
            <a:spLocks/>
          </p:cNvSpPr>
          <p:nvPr/>
        </p:nvSpPr>
        <p:spPr bwMode="auto">
          <a:xfrm>
            <a:off x="4199830" y="1560956"/>
            <a:ext cx="494417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300"/>
              </a:spcBef>
              <a:buClr>
                <a:srgbClr val="203864"/>
              </a:buClr>
            </a:pPr>
            <a:r>
              <a:rPr lang="ru-RU" altLang="ru-RU" sz="1200" dirty="0" smtClean="0">
                <a:latin typeface="Muna"/>
                <a:ea typeface="Muna"/>
                <a:cs typeface="Muna"/>
              </a:rPr>
              <a:t>Администрация СПб</a:t>
            </a: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buClr>
                <a:srgbClr val="203864"/>
              </a:buClr>
            </a:pPr>
            <a:r>
              <a:rPr lang="ru-RU" altLang="ru-RU" sz="1200" dirty="0" smtClean="0">
                <a:latin typeface="Muna"/>
                <a:ea typeface="Muna"/>
                <a:cs typeface="Muna"/>
              </a:rPr>
              <a:t>Общественный</a:t>
            </a:r>
            <a:r>
              <a:rPr lang="ru-RU" altLang="ru-RU" sz="1200" dirty="0">
                <a:latin typeface="Muna"/>
                <a:ea typeface="Muna"/>
                <a:cs typeface="Muna"/>
              </a:rPr>
              <a:t> Совет по развитию малого предпринимательства при Губернаторе Санкт-Петербурга</a:t>
            </a: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buClr>
                <a:srgbClr val="203864"/>
              </a:buClr>
            </a:pPr>
            <a:r>
              <a:rPr lang="ru-RU" altLang="ru-RU" sz="1200" dirty="0">
                <a:latin typeface="Muna"/>
                <a:ea typeface="Muna"/>
                <a:cs typeface="Muna"/>
              </a:rPr>
              <a:t>АСИ </a:t>
            </a:r>
            <a:endParaRPr lang="ru-RU" altLang="ru-RU" sz="1200" dirty="0" smtClean="0">
              <a:latin typeface="Muna"/>
              <a:ea typeface="Muna"/>
              <a:cs typeface="Muna"/>
            </a:endParaRP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buClr>
                <a:srgbClr val="203864"/>
              </a:buClr>
            </a:pPr>
            <a:r>
              <a:rPr lang="ru-RU" altLang="ru-RU" sz="1200" dirty="0" smtClean="0">
                <a:latin typeface="Muna"/>
                <a:ea typeface="Muna"/>
                <a:cs typeface="Muna"/>
              </a:rPr>
              <a:t>Санкт-Петербургский ЦИСС (в </a:t>
            </a:r>
            <a:r>
              <a:rPr lang="ru-RU" altLang="ru-RU" sz="1200" dirty="0">
                <a:latin typeface="Muna"/>
                <a:ea typeface="Muna"/>
                <a:cs typeface="Muna"/>
              </a:rPr>
              <a:t>рамках </a:t>
            </a:r>
            <a:r>
              <a:rPr lang="ru-RU" altLang="ru-RU" sz="1200" dirty="0" smtClean="0">
                <a:latin typeface="Muna"/>
                <a:ea typeface="Muna"/>
                <a:cs typeface="Muna"/>
              </a:rPr>
              <a:t>ФП «Мой </a:t>
            </a:r>
            <a:r>
              <a:rPr lang="ru-RU" altLang="ru-RU" sz="1200" dirty="0">
                <a:latin typeface="Muna"/>
                <a:ea typeface="Muna"/>
                <a:cs typeface="Muna"/>
              </a:rPr>
              <a:t>бизнес»)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rgbClr val="203864"/>
              </a:buClr>
            </a:pPr>
            <a:r>
              <a:rPr lang="ru-RU" altLang="ru-RU" sz="1200" dirty="0">
                <a:latin typeface="Muna"/>
                <a:ea typeface="Muna"/>
                <a:cs typeface="Muna"/>
              </a:rPr>
              <a:t>Деловая Россия, «ОПОРА России»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rgbClr val="203864"/>
              </a:buClr>
            </a:pPr>
            <a:r>
              <a:rPr lang="ru-RU" altLang="ru-RU" sz="1200" dirty="0">
                <a:latin typeface="Muna"/>
                <a:ea typeface="Muna"/>
                <a:cs typeface="Muna"/>
              </a:rPr>
              <a:t>Ассоциация социальных предпринимателей СПб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rgbClr val="203864"/>
              </a:buClr>
            </a:pPr>
            <a:r>
              <a:rPr lang="ru-RU" altLang="ru-RU" sz="1200" dirty="0">
                <a:latin typeface="Muna"/>
                <a:ea typeface="Muna"/>
                <a:cs typeface="Muna"/>
              </a:rPr>
              <a:t>ЦРНО, клуб социальных предпринимателей СПб</a:t>
            </a: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buClr>
                <a:srgbClr val="203864"/>
              </a:buClr>
            </a:pPr>
            <a:r>
              <a:rPr lang="ru-RU" altLang="ru-RU" sz="1200" dirty="0" smtClean="0">
                <a:latin typeface="Muna"/>
                <a:ea typeface="Muna"/>
                <a:cs typeface="Muna"/>
              </a:rPr>
              <a:t>Фонд </a:t>
            </a:r>
            <a:r>
              <a:rPr lang="ru-RU" altLang="ru-RU" sz="1200" dirty="0">
                <a:latin typeface="Muna"/>
                <a:ea typeface="Muna"/>
                <a:cs typeface="Muna"/>
              </a:rPr>
              <a:t>«Наше будущее</a:t>
            </a:r>
            <a:r>
              <a:rPr lang="ru-RU" altLang="ru-RU" sz="1200" dirty="0" smtClean="0">
                <a:latin typeface="Muna"/>
                <a:ea typeface="Muna"/>
                <a:cs typeface="Muna"/>
              </a:rPr>
              <a:t>»</a:t>
            </a: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buClr>
                <a:srgbClr val="203864"/>
              </a:buClr>
            </a:pPr>
            <a:r>
              <a:rPr lang="ru-RU" altLang="ru-RU" sz="1200" dirty="0" smtClean="0">
                <a:latin typeface="Muna"/>
                <a:ea typeface="Muna"/>
                <a:cs typeface="Muna"/>
              </a:rPr>
              <a:t>Фонд </a:t>
            </a:r>
            <a:r>
              <a:rPr lang="ru-RU" altLang="ru-RU" sz="1200" dirty="0">
                <a:latin typeface="Muna"/>
                <a:ea typeface="Muna"/>
                <a:cs typeface="Muna"/>
              </a:rPr>
              <a:t>«Социальная экономика»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rgbClr val="203864"/>
              </a:buClr>
            </a:pPr>
            <a:r>
              <a:rPr lang="ru-RU" altLang="ru-RU" sz="1200" dirty="0" smtClean="0">
                <a:latin typeface="Muna"/>
                <a:ea typeface="Muna"/>
                <a:cs typeface="Muna"/>
              </a:rPr>
              <a:t>ВУЗы</a:t>
            </a:r>
            <a:r>
              <a:rPr lang="ru-RU" altLang="ru-RU" sz="1200" dirty="0">
                <a:latin typeface="Muna"/>
                <a:ea typeface="Muna"/>
                <a:cs typeface="Muna"/>
              </a:rPr>
              <a:t>: НИУ ВШЭ, ИТМО, СПбГУ, </a:t>
            </a:r>
            <a:r>
              <a:rPr lang="ru-RU" altLang="ru-RU" sz="1200" dirty="0" err="1">
                <a:latin typeface="Muna"/>
                <a:ea typeface="Muna"/>
                <a:cs typeface="Muna"/>
              </a:rPr>
              <a:t>СПбПУ</a:t>
            </a:r>
            <a:r>
              <a:rPr lang="ru-RU" altLang="ru-RU" sz="1200" dirty="0">
                <a:latin typeface="Muna"/>
                <a:ea typeface="Muna"/>
                <a:cs typeface="Muna"/>
              </a:rPr>
              <a:t> Петра Великого, </a:t>
            </a:r>
            <a:r>
              <a:rPr lang="ru-RU" altLang="ru-RU" sz="1200" dirty="0" err="1">
                <a:latin typeface="Muna"/>
                <a:ea typeface="Muna"/>
                <a:cs typeface="Muna"/>
              </a:rPr>
              <a:t>Герценовский</a:t>
            </a:r>
            <a:r>
              <a:rPr lang="ru-RU" altLang="ru-RU" sz="1200" dirty="0">
                <a:latin typeface="Muna"/>
                <a:ea typeface="Muna"/>
                <a:cs typeface="Muna"/>
              </a:rPr>
              <a:t> университет и другие</a:t>
            </a: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buClr>
                <a:srgbClr val="203864"/>
              </a:buClr>
            </a:pPr>
            <a:r>
              <a:rPr lang="ru-RU" altLang="ru-RU" sz="1200" dirty="0" smtClean="0">
                <a:latin typeface="Muna"/>
                <a:ea typeface="Muna"/>
                <a:cs typeface="Muna"/>
              </a:rPr>
              <a:t>проект </a:t>
            </a:r>
            <a:r>
              <a:rPr lang="en-US" altLang="ru-RU" sz="1200" dirty="0">
                <a:latin typeface="Muna"/>
                <a:ea typeface="Muna"/>
                <a:cs typeface="Muna"/>
              </a:rPr>
              <a:t>OSIRIS</a:t>
            </a:r>
            <a:r>
              <a:rPr lang="ru-RU" altLang="ru-RU" sz="1200" dirty="0">
                <a:latin typeface="Muna"/>
                <a:ea typeface="Muna"/>
                <a:cs typeface="Muna"/>
              </a:rPr>
              <a:t> </a:t>
            </a:r>
            <a:r>
              <a:rPr lang="ru-RU" altLang="ru-RU" sz="1200" dirty="0" smtClean="0">
                <a:latin typeface="Muna"/>
                <a:ea typeface="Muna"/>
                <a:cs typeface="Muna"/>
              </a:rPr>
              <a:t>Технопарка </a:t>
            </a:r>
            <a:r>
              <a:rPr lang="ru-RU" altLang="ru-RU" sz="1200" dirty="0">
                <a:latin typeface="Muna"/>
                <a:ea typeface="Muna"/>
                <a:cs typeface="Muna"/>
              </a:rPr>
              <a:t>«</a:t>
            </a:r>
            <a:r>
              <a:rPr lang="ru-RU" altLang="ru-RU" sz="1200" dirty="0" err="1">
                <a:latin typeface="Muna"/>
                <a:ea typeface="Muna"/>
                <a:cs typeface="Muna"/>
              </a:rPr>
              <a:t>Ингрия</a:t>
            </a:r>
            <a:r>
              <a:rPr lang="ru-RU" altLang="ru-RU" sz="1200" dirty="0">
                <a:latin typeface="Muna"/>
                <a:ea typeface="Muna"/>
                <a:cs typeface="Muna"/>
              </a:rPr>
              <a:t>» </a:t>
            </a:r>
            <a:r>
              <a:rPr lang="ru-RU" altLang="ru-RU" sz="1200" dirty="0" smtClean="0">
                <a:latin typeface="Muna"/>
                <a:ea typeface="Muna"/>
                <a:cs typeface="Muna"/>
              </a:rPr>
              <a:t>,  и  ДРУГИЕ</a:t>
            </a:r>
            <a:endParaRPr lang="ru-RU" altLang="ru-RU" sz="1200" dirty="0">
              <a:latin typeface="Muna"/>
              <a:ea typeface="Muna"/>
              <a:cs typeface="Muna"/>
            </a:endParaRPr>
          </a:p>
        </p:txBody>
      </p:sp>
      <p:sp>
        <p:nvSpPr>
          <p:cNvPr id="5130" name="Объект 1"/>
          <p:cNvSpPr txBox="1">
            <a:spLocks/>
          </p:cNvSpPr>
          <p:nvPr/>
        </p:nvSpPr>
        <p:spPr bwMode="auto">
          <a:xfrm>
            <a:off x="107950" y="1663551"/>
            <a:ext cx="4091879" cy="270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</a:pPr>
            <a:r>
              <a:rPr lang="ru-RU" altLang="ru-RU" sz="1200" dirty="0" smtClean="0">
                <a:latin typeface="Muna"/>
                <a:ea typeface="Muna"/>
                <a:cs typeface="Muna"/>
              </a:rPr>
              <a:t>СМИ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</a:pPr>
            <a:r>
              <a:rPr lang="ru-RU" altLang="ru-RU" sz="1200" dirty="0" smtClean="0">
                <a:latin typeface="Muna"/>
                <a:ea typeface="Muna"/>
                <a:cs typeface="Muna"/>
              </a:rPr>
              <a:t>СО </a:t>
            </a:r>
            <a:r>
              <a:rPr lang="ru-RU" altLang="ru-RU" sz="1200" dirty="0">
                <a:latin typeface="Muna"/>
                <a:ea typeface="Muna"/>
                <a:cs typeface="Muna"/>
              </a:rPr>
              <a:t>НКО  Санкт-Петербурга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</a:pPr>
            <a:r>
              <a:rPr lang="ru-RU" altLang="ru-RU" sz="1200" dirty="0" smtClean="0">
                <a:latin typeface="Muna"/>
                <a:ea typeface="Muna"/>
                <a:cs typeface="Muna"/>
              </a:rPr>
              <a:t>Социальные </a:t>
            </a:r>
            <a:r>
              <a:rPr lang="ru-RU" altLang="ru-RU" sz="1200" dirty="0">
                <a:latin typeface="Muna"/>
                <a:ea typeface="Muna"/>
                <a:cs typeface="Muna"/>
              </a:rPr>
              <a:t>предприниматели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</a:pPr>
            <a:r>
              <a:rPr lang="ru-RU" altLang="ru-RU" sz="1200" dirty="0">
                <a:latin typeface="Muna"/>
                <a:ea typeface="Muna"/>
                <a:cs typeface="Muna"/>
              </a:rPr>
              <a:t>Лидеры социальных проектов</a:t>
            </a: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</a:pPr>
            <a:r>
              <a:rPr lang="ru-RU" altLang="ru-RU" sz="1200" dirty="0" smtClean="0">
                <a:latin typeface="Muna"/>
                <a:ea typeface="Muna"/>
                <a:cs typeface="Muna"/>
              </a:rPr>
              <a:t>Предприятия </a:t>
            </a:r>
            <a:r>
              <a:rPr lang="ru-RU" altLang="ru-RU" sz="1200" dirty="0">
                <a:latin typeface="Muna"/>
                <a:ea typeface="Muna"/>
                <a:cs typeface="Muna"/>
              </a:rPr>
              <a:t>СПб, реализующие программы КСО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</a:pPr>
            <a:r>
              <a:rPr lang="ru-RU" altLang="ru-RU" sz="1200" dirty="0">
                <a:latin typeface="Muna"/>
                <a:ea typeface="Muna"/>
                <a:cs typeface="Muna"/>
              </a:rPr>
              <a:t>Благотворители и филантропы</a:t>
            </a: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</a:pPr>
            <a:r>
              <a:rPr lang="ru-RU" altLang="ru-RU" sz="1200" dirty="0" smtClean="0">
                <a:latin typeface="Muna"/>
                <a:ea typeface="Muna"/>
                <a:cs typeface="Muna"/>
              </a:rPr>
              <a:t>Деловые </a:t>
            </a:r>
            <a:r>
              <a:rPr lang="ru-RU" altLang="ru-RU" sz="1200" dirty="0">
                <a:latin typeface="Muna"/>
                <a:ea typeface="Muna"/>
                <a:cs typeface="Muna"/>
              </a:rPr>
              <a:t>сообщества Санкт-Петербурга (два крупных объединения и около 300 других)</a:t>
            </a: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</a:pPr>
            <a:r>
              <a:rPr lang="ru-RU" altLang="ru-RU" sz="1200" dirty="0">
                <a:latin typeface="Muna"/>
                <a:ea typeface="Muna"/>
                <a:cs typeface="Muna"/>
              </a:rPr>
              <a:t>Бизнес-тренеры, эксперты, менторы, </a:t>
            </a:r>
            <a:r>
              <a:rPr lang="ru-RU" altLang="ru-RU" sz="1200" dirty="0" err="1">
                <a:latin typeface="Muna"/>
                <a:ea typeface="Muna"/>
                <a:cs typeface="Muna"/>
              </a:rPr>
              <a:t>коучи</a:t>
            </a:r>
            <a:r>
              <a:rPr lang="ru-RU" altLang="ru-RU" sz="1200" dirty="0">
                <a:latin typeface="Muna"/>
                <a:ea typeface="Muna"/>
                <a:cs typeface="Muna"/>
              </a:rPr>
              <a:t>, консультанты</a:t>
            </a:r>
            <a:endParaRPr lang="en-US" altLang="ru-RU" sz="1200" dirty="0">
              <a:latin typeface="Muna"/>
              <a:ea typeface="Muna"/>
              <a:cs typeface="Muna"/>
            </a:endParaRP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</a:pPr>
            <a:r>
              <a:rPr lang="ru-RU" altLang="ru-RU" sz="1200" dirty="0">
                <a:latin typeface="Muna"/>
                <a:ea typeface="Muna"/>
                <a:cs typeface="Muna"/>
              </a:rPr>
              <a:t>Городские активисты (</a:t>
            </a:r>
            <a:r>
              <a:rPr lang="ru-RU" altLang="ru-RU" sz="1200" dirty="0" err="1">
                <a:latin typeface="Muna"/>
                <a:ea typeface="Muna"/>
                <a:cs typeface="Muna"/>
              </a:rPr>
              <a:t>экологисты</a:t>
            </a:r>
            <a:r>
              <a:rPr lang="ru-RU" altLang="ru-RU" sz="1200" dirty="0">
                <a:latin typeface="Muna"/>
                <a:ea typeface="Muna"/>
                <a:cs typeface="Muna"/>
              </a:rPr>
              <a:t>, организаторы </a:t>
            </a:r>
            <a:r>
              <a:rPr lang="ru-RU" altLang="ru-RU" sz="1200" dirty="0" err="1">
                <a:latin typeface="Muna"/>
                <a:ea typeface="Muna"/>
                <a:cs typeface="Muna"/>
              </a:rPr>
              <a:t>флэшмобов</a:t>
            </a:r>
            <a:r>
              <a:rPr lang="ru-RU" altLang="ru-RU" sz="1200" dirty="0">
                <a:latin typeface="Muna"/>
                <a:ea typeface="Muna"/>
                <a:cs typeface="Muna"/>
              </a:rPr>
              <a:t> и пр</a:t>
            </a:r>
            <a:r>
              <a:rPr lang="ru-RU" altLang="ru-RU" sz="1200" dirty="0" smtClean="0">
                <a:latin typeface="Muna"/>
                <a:ea typeface="Muna"/>
                <a:cs typeface="Muna"/>
              </a:rPr>
              <a:t>.)  и ДРУГИЕ</a:t>
            </a:r>
            <a:endParaRPr lang="ru-RU" altLang="ru-RU" sz="1200" dirty="0">
              <a:latin typeface="Muna"/>
              <a:ea typeface="Muna"/>
              <a:cs typeface="Muna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-12700" y="4365625"/>
            <a:ext cx="9156700" cy="25273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endParaRPr lang="ru-RU" altLang="ru-RU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673100" y="5229225"/>
            <a:ext cx="8053388" cy="720725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endParaRPr lang="ru-RU" altLang="ru-RU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42913" y="5367338"/>
            <a:ext cx="460375" cy="431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ru-RU" sz="1100" smtClean="0">
                <a:solidFill>
                  <a:srgbClr val="1F4E79"/>
                </a:solidFill>
                <a:latin typeface="Calibri" pitchFamily="34" charset="0"/>
              </a:rPr>
              <a:t>1</a:t>
            </a:r>
            <a:endParaRPr lang="ru-RU" altLang="ru-RU" sz="11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939925" y="5372100"/>
            <a:ext cx="461963" cy="431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1100" smtClean="0">
                <a:solidFill>
                  <a:srgbClr val="1F4E79"/>
                </a:solidFill>
                <a:latin typeface="Calibri" pitchFamily="34" charset="0"/>
              </a:rPr>
              <a:t>2</a:t>
            </a:r>
            <a:endParaRPr lang="ru-RU" altLang="ru-RU" sz="11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379788" y="5364163"/>
            <a:ext cx="461962" cy="431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ru-RU" sz="1100" smtClean="0">
                <a:solidFill>
                  <a:srgbClr val="1F4E79"/>
                </a:solidFill>
                <a:latin typeface="Calibri" pitchFamily="34" charset="0"/>
              </a:rPr>
              <a:t>3</a:t>
            </a:r>
            <a:endParaRPr lang="ru-RU" altLang="ru-RU" sz="11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764088" y="5375275"/>
            <a:ext cx="461962" cy="431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ru-RU" sz="1100" dirty="0" smtClean="0">
                <a:solidFill>
                  <a:srgbClr val="1F4E79"/>
                </a:solidFill>
                <a:latin typeface="Calibri" pitchFamily="34" charset="0"/>
              </a:rPr>
              <a:t>4</a:t>
            </a:r>
            <a:endParaRPr lang="ru-RU" altLang="ru-RU" sz="11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148388" y="5375275"/>
            <a:ext cx="461962" cy="431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ru-RU" sz="1100" smtClean="0">
                <a:solidFill>
                  <a:srgbClr val="1F4E79"/>
                </a:solidFill>
                <a:latin typeface="Calibri" pitchFamily="34" charset="0"/>
              </a:rPr>
              <a:t>5</a:t>
            </a:r>
            <a:endParaRPr lang="ru-RU" altLang="ru-RU" sz="11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700963" y="5375275"/>
            <a:ext cx="461962" cy="431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ru-RU" sz="1100" smtClean="0">
                <a:solidFill>
                  <a:srgbClr val="1F4E79"/>
                </a:solidFill>
                <a:latin typeface="Calibri" pitchFamily="34" charset="0"/>
              </a:rPr>
              <a:t>6</a:t>
            </a:r>
            <a:endParaRPr lang="ru-RU" altLang="ru-RU" sz="11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39" name="Rectangle 6"/>
          <p:cNvSpPr txBox="1">
            <a:spLocks noChangeArrowheads="1"/>
          </p:cNvSpPr>
          <p:nvPr/>
        </p:nvSpPr>
        <p:spPr bwMode="auto">
          <a:xfrm>
            <a:off x="107950" y="5653088"/>
            <a:ext cx="1497013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algn="ctr" defTabSz="685800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  <a:defRPr sz="1200">
                <a:solidFill>
                  <a:srgbClr val="1F4E79"/>
                </a:solidFill>
                <a:latin typeface="Calibri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latin typeface="Calibri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latin typeface="Calibri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latin typeface="Calibri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latin typeface="Calibri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latin typeface="Calibri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latin typeface="Calibri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latin typeface="Calibri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latin typeface="Calibri" pitchFamily="34" charset="0"/>
              </a:defRPr>
            </a:lvl9pPr>
          </a:lstStyle>
          <a:p>
            <a:r>
              <a:rPr lang="ru-RU" altLang="ru-RU" b="1" dirty="0">
                <a:solidFill>
                  <a:schemeClr val="bg1"/>
                </a:solidFill>
              </a:rPr>
              <a:t>Создание портала «Светлые люди»</a:t>
            </a:r>
          </a:p>
        </p:txBody>
      </p:sp>
      <p:sp>
        <p:nvSpPr>
          <p:cNvPr id="5140" name="Rectangle 6"/>
          <p:cNvSpPr txBox="1">
            <a:spLocks noChangeArrowheads="1"/>
          </p:cNvSpPr>
          <p:nvPr/>
        </p:nvSpPr>
        <p:spPr bwMode="auto">
          <a:xfrm>
            <a:off x="895350" y="4449763"/>
            <a:ext cx="2549525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algn="ctr" defTabSz="685800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  <a:defRPr sz="1200">
                <a:solidFill>
                  <a:srgbClr val="1F4E79"/>
                </a:solidFill>
                <a:latin typeface="Calibri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latin typeface="Calibri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latin typeface="Calibri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latin typeface="Calibri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latin typeface="Calibri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latin typeface="Calibri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latin typeface="Calibri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latin typeface="Calibri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latin typeface="Calibri" pitchFamily="34" charset="0"/>
              </a:defRPr>
            </a:lvl9pPr>
          </a:lstStyle>
          <a:p>
            <a:r>
              <a:rPr lang="ru-RU" altLang="ru-RU" b="1" dirty="0">
                <a:solidFill>
                  <a:schemeClr val="bg1"/>
                </a:solidFill>
              </a:rPr>
              <a:t>Проведение мероприятий  в Точках кипения, Центрах Мой Бизнес, ЦРНО, Ассоциации соц. предпринимателей и </a:t>
            </a:r>
            <a:br>
              <a:rPr lang="ru-RU" altLang="ru-RU" b="1" dirty="0">
                <a:solidFill>
                  <a:schemeClr val="bg1"/>
                </a:solidFill>
              </a:rPr>
            </a:br>
            <a:r>
              <a:rPr lang="ru-RU" altLang="ru-RU" b="1" dirty="0">
                <a:solidFill>
                  <a:schemeClr val="bg1"/>
                </a:solidFill>
              </a:rPr>
              <a:t>др. объединениях и СО НКО</a:t>
            </a:r>
          </a:p>
        </p:txBody>
      </p:sp>
      <p:sp>
        <p:nvSpPr>
          <p:cNvPr id="5141" name="Rectangle 6"/>
          <p:cNvSpPr txBox="1">
            <a:spLocks noChangeArrowheads="1"/>
          </p:cNvSpPr>
          <p:nvPr/>
        </p:nvSpPr>
        <p:spPr bwMode="auto">
          <a:xfrm>
            <a:off x="2370138" y="5795963"/>
            <a:ext cx="25495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algn="ctr" defTabSz="685800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latin typeface="Calibri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latin typeface="Calibri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latin typeface="Calibri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latin typeface="Calibri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latin typeface="Calibri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latin typeface="Calibri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latin typeface="Calibri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latin typeface="Calibri" pitchFamily="34" charset="0"/>
              </a:defRPr>
            </a:lvl9pPr>
          </a:lstStyle>
          <a:p>
            <a:r>
              <a:rPr lang="ru-RU" altLang="ru-RU" dirty="0"/>
              <a:t>Формирование группы лидеров, создание правил сообщества, формирование рабочих органов и комитетов</a:t>
            </a:r>
          </a:p>
        </p:txBody>
      </p:sp>
      <p:sp>
        <p:nvSpPr>
          <p:cNvPr id="5142" name="Rectangle 6"/>
          <p:cNvSpPr txBox="1">
            <a:spLocks noChangeArrowheads="1"/>
          </p:cNvSpPr>
          <p:nvPr/>
        </p:nvSpPr>
        <p:spPr bwMode="auto">
          <a:xfrm>
            <a:off x="5256213" y="5803900"/>
            <a:ext cx="23637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algn="ctr" defTabSz="685800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latin typeface="Calibri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latin typeface="Calibri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latin typeface="Calibri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latin typeface="Calibri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latin typeface="Calibri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latin typeface="Calibri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latin typeface="Calibri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latin typeface="Calibri" pitchFamily="34" charset="0"/>
              </a:defRPr>
            </a:lvl9pPr>
          </a:lstStyle>
          <a:p>
            <a:r>
              <a:rPr lang="ru-RU" altLang="ru-RU" dirty="0"/>
              <a:t>Формирование Общественного Совета при Администрации «Светлый Петербург» </a:t>
            </a:r>
          </a:p>
        </p:txBody>
      </p:sp>
      <p:sp>
        <p:nvSpPr>
          <p:cNvPr id="5143" name="Rectangle 6"/>
          <p:cNvSpPr txBox="1">
            <a:spLocks noChangeArrowheads="1"/>
          </p:cNvSpPr>
          <p:nvPr/>
        </p:nvSpPr>
        <p:spPr bwMode="auto">
          <a:xfrm>
            <a:off x="3703638" y="4619625"/>
            <a:ext cx="254952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algn="ctr" defTabSz="685800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latin typeface="Calibri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latin typeface="Calibri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latin typeface="Calibri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latin typeface="Calibri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latin typeface="Calibri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latin typeface="Calibri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latin typeface="Calibri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latin typeface="Calibri" pitchFamily="34" charset="0"/>
              </a:defRPr>
            </a:lvl9pPr>
          </a:lstStyle>
          <a:p>
            <a:r>
              <a:rPr lang="ru-RU" altLang="ru-RU" dirty="0"/>
              <a:t>Формирование реестра светлых идей и светлых проектов, проведение первого независимого рейтинга «Светлые люди»</a:t>
            </a:r>
          </a:p>
        </p:txBody>
      </p:sp>
      <p:sp>
        <p:nvSpPr>
          <p:cNvPr id="5144" name="Rectangle 6"/>
          <p:cNvSpPr txBox="1">
            <a:spLocks noChangeArrowheads="1"/>
          </p:cNvSpPr>
          <p:nvPr/>
        </p:nvSpPr>
        <p:spPr bwMode="auto">
          <a:xfrm>
            <a:off x="6345238" y="4637088"/>
            <a:ext cx="25495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algn="ctr" defTabSz="685800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latin typeface="Calibri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latin typeface="Calibri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latin typeface="Calibri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latin typeface="Calibri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latin typeface="Calibri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latin typeface="Calibri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latin typeface="Calibri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ru-RU" altLang="ru-RU" dirty="0"/>
              <a:t>Разработка дорожной карты </a:t>
            </a:r>
          </a:p>
          <a:p>
            <a:pPr>
              <a:spcBef>
                <a:spcPts val="0"/>
              </a:spcBef>
            </a:pPr>
            <a:r>
              <a:rPr lang="ru-RU" altLang="ru-RU" dirty="0"/>
              <a:t>работы Совета  </a:t>
            </a:r>
          </a:p>
          <a:p>
            <a:pPr>
              <a:spcBef>
                <a:spcPts val="0"/>
              </a:spcBef>
            </a:pPr>
            <a:r>
              <a:rPr lang="ru-RU" altLang="ru-RU" dirty="0"/>
              <a:t>и стандарта «Светлый регион»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F7E8-52BE-4490-B3E8-7DDBCA8FB58C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3302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040" y="260648"/>
            <a:ext cx="8507288" cy="63408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Глобальные технологические тренды меняют наш мир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34468" y="1340768"/>
            <a:ext cx="8363272" cy="4997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/>
              <a:t>Технологические </a:t>
            </a:r>
            <a:r>
              <a:rPr lang="ru-RU" sz="1600" dirty="0" err="1" smtClean="0"/>
              <a:t>мегатренды</a:t>
            </a:r>
            <a:r>
              <a:rPr lang="ru-RU" sz="1600" dirty="0" smtClean="0"/>
              <a:t> определяют будущий облик экономики и общества.</a:t>
            </a:r>
          </a:p>
          <a:p>
            <a:pPr marL="0" indent="0" algn="just">
              <a:buNone/>
            </a:pP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 smtClean="0"/>
              <a:t>Четвертая промышленная революция – </a:t>
            </a:r>
            <a:r>
              <a:rPr lang="en-US" sz="1600" dirty="0" smtClean="0"/>
              <a:t>Big Data</a:t>
            </a:r>
            <a:r>
              <a:rPr lang="ru-RU" sz="1600" dirty="0" smtClean="0"/>
              <a:t>, искусственный </a:t>
            </a:r>
            <a:r>
              <a:rPr lang="ru-RU" sz="1600" dirty="0"/>
              <a:t>интеллект, </a:t>
            </a:r>
            <a:r>
              <a:rPr lang="ru-RU" sz="1600" dirty="0" err="1" smtClean="0"/>
              <a:t>нейро</a:t>
            </a:r>
            <a:r>
              <a:rPr lang="ru-RU" sz="1600" dirty="0" smtClean="0"/>
              <a:t>- и нано- технологии</a:t>
            </a:r>
            <a:r>
              <a:rPr lang="ru-RU" sz="1600" dirty="0"/>
              <a:t>, </a:t>
            </a:r>
            <a:r>
              <a:rPr lang="ru-RU" sz="1600" dirty="0" err="1"/>
              <a:t>беспилотники</a:t>
            </a:r>
            <a:r>
              <a:rPr lang="ru-RU" sz="1600" dirty="0"/>
              <a:t>, интернет вещей, биотехнологии, 3D-печать и другие </a:t>
            </a:r>
            <a:r>
              <a:rPr lang="ru-RU" sz="1600" dirty="0" smtClean="0"/>
              <a:t>технологии создают новые отрасли экономики и меняют функционирование традиционных отраслей.</a:t>
            </a:r>
          </a:p>
          <a:p>
            <a:pPr marL="0" indent="0" algn="just">
              <a:buNone/>
            </a:pP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 smtClean="0"/>
              <a:t>В РФ -  «Национальная технологическая инициатива»  направлена на создание условий для лидерства России в сфере технологий к 2035 году.</a:t>
            </a:r>
          </a:p>
          <a:p>
            <a:pPr marL="0" indent="0" algn="just">
              <a:buNone/>
            </a:pPr>
            <a:endParaRPr lang="ru-RU" sz="1600" dirty="0" smtClean="0"/>
          </a:p>
          <a:p>
            <a:pPr marL="0" indent="0" algn="just">
              <a:buNone/>
            </a:pPr>
            <a:r>
              <a:rPr lang="ru-RU" sz="1600" b="1" dirty="0" smtClean="0"/>
              <a:t>Научные </a:t>
            </a:r>
            <a:r>
              <a:rPr lang="ru-RU" sz="1600" b="1" dirty="0"/>
              <a:t>достижения трансформируют </a:t>
            </a:r>
            <a:r>
              <a:rPr lang="ru-RU" sz="1600" b="1" dirty="0" smtClean="0"/>
              <a:t>и переформатируют жизнь людей и социальную сферу, - рынок </a:t>
            </a:r>
            <a:r>
              <a:rPr lang="ru-RU" sz="1600" b="1" dirty="0"/>
              <a:t>труда, здравоохранение, систему пенсионного </a:t>
            </a:r>
            <a:r>
              <a:rPr lang="ru-RU" sz="1600" b="1" dirty="0" smtClean="0"/>
              <a:t>обеспечения, и проч.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437112"/>
            <a:ext cx="8352928" cy="203132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 мире происходят тектонические сдвиги и начинается новая фаза  эволюции.   Игнорировать это уже нельзя.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Впервые за  несколько столетий  и очень быстро  меняется социум.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КАКОЙ  БУДЕТ  НОВАЯ  ЭКОНОМИКА  РФ  к  2035 ГОДУ ?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Она должна быть ориентирована на обслуживание интересов людей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или  люди должны обеспечивать развитие экономики?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F7E8-52BE-4490-B3E8-7DDBCA8FB58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3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70609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/>
          <a:p>
            <a:pPr defTabSz="685800">
              <a:lnSpc>
                <a:spcPct val="90000"/>
              </a:lnSpc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Настало время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светлых идей и социальных  инициатив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79512" y="1378419"/>
            <a:ext cx="5184576" cy="5069160"/>
          </a:xfrm>
        </p:spPr>
        <p:txBody>
          <a:bodyPr>
            <a:normAutofit/>
          </a:bodyPr>
          <a:lstStyle/>
          <a:p>
            <a:pPr marL="285750" indent="-285750" algn="just">
              <a:spcBef>
                <a:spcPct val="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Будущее формируется </a:t>
            </a:r>
            <a:r>
              <a:rPr lang="ru-RU" sz="1600" dirty="0" smtClean="0"/>
              <a:t>сегодня.</a:t>
            </a:r>
          </a:p>
          <a:p>
            <a:pPr marL="265113" indent="0" algn="just">
              <a:spcBef>
                <a:spcPct val="0"/>
              </a:spcBef>
              <a:buClr>
                <a:schemeClr val="accent5">
                  <a:lumMod val="50000"/>
                </a:schemeClr>
              </a:buClr>
              <a:buNone/>
            </a:pPr>
            <a:r>
              <a:rPr lang="ru-RU" sz="1600" dirty="0" smtClean="0"/>
              <a:t>Нам нужны </a:t>
            </a:r>
            <a:r>
              <a:rPr lang="ru-RU" sz="1600" dirty="0"/>
              <a:t>цели </a:t>
            </a:r>
            <a:r>
              <a:rPr lang="ru-RU" sz="1600" dirty="0" smtClean="0"/>
              <a:t>и способы построения социальной экономики.</a:t>
            </a:r>
            <a:endParaRPr lang="ru-RU" sz="1600" dirty="0"/>
          </a:p>
          <a:p>
            <a:pPr marL="265113" indent="0" algn="just">
              <a:spcBef>
                <a:spcPct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None/>
            </a:pPr>
            <a:r>
              <a:rPr lang="ru-RU" sz="1600" dirty="0" smtClean="0"/>
              <a:t>Сегодня востребованы идеи, практики, инициативы по созданию желаемого будущего. </a:t>
            </a:r>
          </a:p>
          <a:p>
            <a:pPr marL="265113" indent="0" algn="just">
              <a:spcBef>
                <a:spcPct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None/>
            </a:pPr>
            <a:endParaRPr lang="ru-RU" sz="1600" dirty="0" smtClean="0"/>
          </a:p>
          <a:p>
            <a:pPr marL="285750" indent="-285750" algn="just">
              <a:spcBef>
                <a:spcPct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Для реализации этих идей и инициатив  необходимы социально активные  лидеры и сообщества.</a:t>
            </a:r>
            <a:br>
              <a:rPr lang="ru-RU" sz="1600" dirty="0" smtClean="0"/>
            </a:br>
            <a:r>
              <a:rPr lang="ru-RU" sz="1600" dirty="0"/>
              <a:t>И</a:t>
            </a:r>
            <a:r>
              <a:rPr lang="ru-RU" sz="1600" dirty="0" smtClean="0"/>
              <a:t>м нужен</a:t>
            </a:r>
            <a:r>
              <a:rPr lang="en-US" sz="1600" dirty="0" smtClean="0"/>
              <a:t> </a:t>
            </a:r>
            <a:r>
              <a:rPr lang="ru-RU" sz="1600" dirty="0" smtClean="0"/>
              <a:t>грамотный </a:t>
            </a:r>
            <a:r>
              <a:rPr lang="en-US" sz="1600" dirty="0" smtClean="0"/>
              <a:t>PR</a:t>
            </a:r>
            <a:r>
              <a:rPr lang="ru-RU" sz="1600" dirty="0" smtClean="0"/>
              <a:t>, и их надо сделать модными.  </a:t>
            </a:r>
          </a:p>
          <a:p>
            <a:pPr marL="285750" indent="-285750" algn="just">
              <a:spcBef>
                <a:spcPct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pPr marL="285750" indent="-285750" algn="just">
              <a:spcBef>
                <a:spcPct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Нужны  специальные условия для коммуникаций.</a:t>
            </a:r>
            <a:endParaRPr lang="ru-RU" sz="1600" dirty="0"/>
          </a:p>
          <a:p>
            <a:pPr marL="265113" indent="0" algn="just">
              <a:spcBef>
                <a:spcPct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None/>
            </a:pPr>
            <a:r>
              <a:rPr lang="ru-RU" sz="1600" b="1" dirty="0" smtClean="0"/>
              <a:t>Благодаря федеральному проекту «МОЙ БИЗНЕС»,  сегодня перед вами много возможностей для продуктивного общения и получения новых знаний!</a:t>
            </a:r>
          </a:p>
          <a:p>
            <a:pPr marL="285750" indent="-285750" algn="just">
              <a:spcBef>
                <a:spcPct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pPr marL="285750" indent="-285750" algn="just">
              <a:spcBef>
                <a:spcPct val="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Желаем всем интересной и плодотворной работы на Форуме «СОЦИАЛЬНАЯ ЭКОНОМИКА 2035»</a:t>
            </a:r>
          </a:p>
          <a:p>
            <a:pPr marL="0" indent="0" algn="just">
              <a:spcBef>
                <a:spcPct val="0"/>
              </a:spcBef>
              <a:buClr>
                <a:schemeClr val="accent5">
                  <a:lumMod val="50000"/>
                </a:schemeClr>
              </a:buClr>
              <a:buNone/>
            </a:pPr>
            <a:r>
              <a:rPr lang="ru-RU" sz="1600" dirty="0" smtClean="0"/>
              <a:t>      и надеемся, что он станет ежегодным.</a:t>
            </a:r>
          </a:p>
          <a:p>
            <a:pPr marL="285750" indent="-285750" algn="just">
              <a:spcBef>
                <a:spcPct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F7E8-52BE-4490-B3E8-7DDBCA8FB58C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r="8834" b="9061"/>
          <a:stretch/>
        </p:blipFill>
        <p:spPr bwMode="auto">
          <a:xfrm>
            <a:off x="6009500" y="1364377"/>
            <a:ext cx="2888414" cy="148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социальное предпринимательст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828" y="2834567"/>
            <a:ext cx="3196668" cy="25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6078715" y="5353493"/>
            <a:ext cx="2749984" cy="830998"/>
            <a:chOff x="5926472" y="5433507"/>
            <a:chExt cx="2749984" cy="830998"/>
          </a:xfrm>
          <a:solidFill>
            <a:schemeClr val="accent2"/>
          </a:solidFill>
        </p:grpSpPr>
        <p:pic>
          <p:nvPicPr>
            <p:cNvPr id="1032" name="Picture 8" descr="https://static.tildacdn.com/tild3136-3966-4933-b337-333131333530/noroo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6472" y="5433507"/>
              <a:ext cx="680598" cy="830998"/>
            </a:xfrm>
            <a:prstGeom prst="rect">
              <a:avLst/>
            </a:prstGeom>
            <a:grpFill/>
          </p:spPr>
        </p:pic>
        <p:sp>
          <p:nvSpPr>
            <p:cNvPr id="4" name="Прямоугольник 3"/>
            <p:cNvSpPr/>
            <p:nvPr/>
          </p:nvSpPr>
          <p:spPr>
            <a:xfrm>
              <a:off x="6601352" y="5433507"/>
              <a:ext cx="2075104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</a:rPr>
                <a:t>ФОРУМ</a:t>
              </a:r>
              <a:r>
                <a:rPr lang="ru-RU" sz="1600" dirty="0">
                  <a:solidFill>
                    <a:schemeClr val="bg1"/>
                  </a:solidFill>
                </a:rPr>
                <a:t/>
              </a:r>
              <a:br>
                <a:rPr lang="ru-RU" sz="1600" dirty="0">
                  <a:solidFill>
                    <a:schemeClr val="bg1"/>
                  </a:solidFill>
                </a:rPr>
              </a:br>
              <a:r>
                <a:rPr lang="ru-RU" sz="1600" b="1" dirty="0">
                  <a:solidFill>
                    <a:schemeClr val="bg1"/>
                  </a:solidFill>
                </a:rPr>
                <a:t>"СОЦИАЛЬНАЯ</a:t>
              </a:r>
              <a:r>
                <a:rPr lang="ru-RU" sz="1600" dirty="0">
                  <a:solidFill>
                    <a:schemeClr val="bg1"/>
                  </a:solidFill>
                </a:rPr>
                <a:t/>
              </a:r>
              <a:br>
                <a:rPr lang="ru-RU" sz="1600" dirty="0">
                  <a:solidFill>
                    <a:schemeClr val="bg1"/>
                  </a:solidFill>
                </a:rPr>
              </a:br>
              <a:r>
                <a:rPr lang="ru-RU" sz="1600" b="1" dirty="0">
                  <a:solidFill>
                    <a:schemeClr val="bg1"/>
                  </a:solidFill>
                </a:rPr>
                <a:t>ЭКОНОМИКА - 2035"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31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27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32048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5800" b="1" dirty="0" smtClean="0">
                <a:solidFill>
                  <a:schemeClr val="accent5">
                    <a:lumMod val="50000"/>
                  </a:schemeClr>
                </a:solidFill>
              </a:rPr>
              <a:t>СПАСИБО ЗА ВНИМАНИЕ</a:t>
            </a:r>
          </a:p>
          <a:p>
            <a:pPr marL="0" indent="0" algn="ctr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r>
              <a:rPr lang="en-US" sz="2900" dirty="0" smtClean="0">
                <a:hlinkClick r:id="rId2"/>
              </a:rPr>
              <a:t>samovarova@spg-group.ru</a:t>
            </a:r>
            <a:endParaRPr lang="en-US" sz="2900" dirty="0" smtClean="0"/>
          </a:p>
          <a:p>
            <a:pPr marL="0" indent="0" algn="ctr">
              <a:buNone/>
            </a:pPr>
            <a:r>
              <a:rPr lang="en-US" sz="2900" dirty="0" smtClean="0"/>
              <a:t>+7(812) 313 31 21</a:t>
            </a:r>
          </a:p>
          <a:p>
            <a:endParaRPr lang="ru-RU" sz="2900" dirty="0"/>
          </a:p>
          <a:p>
            <a:pPr marL="0" indent="0" algn="ctr">
              <a:buNone/>
            </a:pPr>
            <a:r>
              <a:rPr lang="ru-RU" sz="2900" b="1" dirty="0" smtClean="0"/>
              <a:t>ОЛЬГА САМОВАРОВА</a:t>
            </a:r>
            <a:endParaRPr lang="ru-RU" sz="2900" dirty="0" smtClean="0"/>
          </a:p>
          <a:p>
            <a:pPr marL="0" indent="0" algn="ctr">
              <a:buNone/>
            </a:pPr>
            <a:r>
              <a:rPr lang="ru-RU" sz="2900" dirty="0" smtClean="0"/>
              <a:t> </a:t>
            </a:r>
            <a:r>
              <a:rPr lang="ru-RU" sz="2900" dirty="0" err="1"/>
              <a:t>к.э.н</a:t>
            </a:r>
            <a:endParaRPr lang="en-US" sz="2900" dirty="0" smtClean="0"/>
          </a:p>
          <a:p>
            <a:pPr marL="0" indent="0" algn="ctr">
              <a:buNone/>
            </a:pPr>
            <a:endParaRPr lang="en-US" sz="2900" dirty="0" smtClean="0"/>
          </a:p>
          <a:p>
            <a:pPr marL="0" indent="0" algn="ctr">
              <a:buNone/>
            </a:pPr>
            <a:r>
              <a:rPr lang="ru-RU" sz="2900" dirty="0" smtClean="0"/>
              <a:t>Президент</a:t>
            </a:r>
          </a:p>
          <a:p>
            <a:pPr marL="0" indent="0" algn="ctr">
              <a:buNone/>
            </a:pPr>
            <a:endParaRPr lang="ru-RU" sz="2900" dirty="0"/>
          </a:p>
          <a:p>
            <a:pPr marL="0" indent="0" algn="ctr">
              <a:buNone/>
            </a:pPr>
            <a:endParaRPr lang="ru-RU" sz="2900" dirty="0" smtClean="0"/>
          </a:p>
          <a:p>
            <a:pPr marL="0" indent="0" algn="ctr">
              <a:buNone/>
            </a:pPr>
            <a:endParaRPr lang="ru-RU" sz="2900" dirty="0"/>
          </a:p>
          <a:p>
            <a:pPr marL="0" indent="0" algn="ctr">
              <a:buNone/>
            </a:pPr>
            <a:endParaRPr lang="en-US" sz="2900" dirty="0" smtClean="0">
              <a:hlinkClick r:id="rId3"/>
            </a:endParaRPr>
          </a:p>
          <a:p>
            <a:pPr marL="0" indent="0" algn="ctr">
              <a:buNone/>
            </a:pPr>
            <a:endParaRPr lang="en-US" sz="2900" dirty="0" smtClean="0">
              <a:hlinkClick r:id="rId3"/>
            </a:endParaRPr>
          </a:p>
          <a:p>
            <a:pPr marL="0" indent="0" algn="ctr">
              <a:buNone/>
            </a:pPr>
            <a:endParaRPr lang="en-US" sz="2900" dirty="0" smtClean="0">
              <a:hlinkClick r:id="rId3"/>
            </a:endParaRPr>
          </a:p>
          <a:p>
            <a:pPr marL="0" indent="0" algn="ctr">
              <a:buNone/>
            </a:pPr>
            <a:r>
              <a:rPr lang="en-US" sz="2900" dirty="0" smtClean="0">
                <a:hlinkClick r:id="rId3"/>
              </a:rPr>
              <a:t>www.fondse.ru</a:t>
            </a:r>
            <a:endParaRPr lang="en-US" sz="2900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883" y="4102372"/>
            <a:ext cx="2106234" cy="552918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F7E8-52BE-4490-B3E8-7DDBCA8FB58C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25145"/>
            <a:ext cx="2127547" cy="71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54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92888" cy="63408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Глобальные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социальные тренды</a:t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ЦИФРОВИЗАЦИЯ КОММУНИКАЦИЙ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7" y="1628800"/>
            <a:ext cx="411948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В 2020 г. уже более 80 млрд устройств будут подключены к мировому интернету.</a:t>
            </a:r>
          </a:p>
          <a:p>
            <a:pPr algn="just"/>
            <a:r>
              <a:rPr lang="ru-RU" sz="1600" dirty="0" smtClean="0"/>
              <a:t>Почти 80% потребителей по всему миру имеют смартфоны.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Люди во всем мире становятся зависимыми от смарт-устройств.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Инфокоммуникационные технологии меняют модели коммуникации между людьми.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Устанавливать и поддерживать контакты становится все проще, и на любом расстоянии.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b="1" dirty="0" smtClean="0"/>
              <a:t>Происходит эволюция пользовательского поведения.</a:t>
            </a:r>
          </a:p>
          <a:p>
            <a:pPr algn="just"/>
            <a:endParaRPr lang="ru-RU" sz="1600" dirty="0" smtClean="0"/>
          </a:p>
        </p:txBody>
      </p:sp>
      <p:pic>
        <p:nvPicPr>
          <p:cNvPr id="2053" name="Picture 5" descr="6 мегатрендов – будущее цифровой экономи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3" r="20728"/>
          <a:stretch/>
        </p:blipFill>
        <p:spPr bwMode="auto">
          <a:xfrm>
            <a:off x="4639779" y="1772816"/>
            <a:ext cx="426194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F7E8-52BE-4490-B3E8-7DDBCA8FB58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66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Глобальные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социальные тренды</a:t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АКТИВНЫЕ ПЕНСИОНЕРЫ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03" y="1916832"/>
            <a:ext cx="451811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Продолжительность жизни увеличивается. 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Сегодня в России 45,7 млн пенсионеров. 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b="1" dirty="0"/>
              <a:t>В 2019 году средняя продолжительность жизни в России достигла очередного исторического максимума и составила 73,6 </a:t>
            </a:r>
            <a:r>
              <a:rPr lang="ru-RU" sz="1600" b="1" dirty="0" smtClean="0"/>
              <a:t>года</a:t>
            </a:r>
            <a:r>
              <a:rPr lang="ru-RU" sz="1600" b="1" dirty="0"/>
              <a:t> </a:t>
            </a:r>
            <a:endParaRPr lang="ru-RU" sz="1600" b="1" dirty="0" smtClean="0"/>
          </a:p>
          <a:p>
            <a:pPr algn="just"/>
            <a:r>
              <a:rPr lang="ru-RU" sz="1600" b="1" dirty="0" smtClean="0"/>
              <a:t>( Петербург - 74,4,г.;  Москва – 76,8 г.) 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Это </a:t>
            </a:r>
            <a:r>
              <a:rPr lang="ru-RU" sz="1600" dirty="0"/>
              <a:t>огромный прогресс по сравнению с провалом ОПЖ в 1990-х. </a:t>
            </a:r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b="1" dirty="0" smtClean="0"/>
              <a:t>Это  означает, что после выхода на пенсию у человека остается еще в среднем 15 лет жизни на заслуженный отдых и при желании – активную деятельность.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0" r="13048"/>
          <a:stretch/>
        </p:blipFill>
        <p:spPr bwMode="auto">
          <a:xfrm>
            <a:off x="4860031" y="1916832"/>
            <a:ext cx="4274269" cy="384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12" y="5923603"/>
            <a:ext cx="648072" cy="44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F7E8-52BE-4490-B3E8-7DDBCA8FB58C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31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Глобальные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социальные тренды</a:t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3. НОВАЯ СРЕДА -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ДРУГИЕ  ДЕТИ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8936" y="1409519"/>
            <a:ext cx="318777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Они – не такие как мы…</a:t>
            </a:r>
            <a:endParaRPr lang="ru-RU" sz="1600" dirty="0"/>
          </a:p>
          <a:p>
            <a:pPr algn="just"/>
            <a:r>
              <a:rPr lang="ru-RU" sz="1600" dirty="0" smtClean="0"/>
              <a:t>Цифровые технологии – новая реальность.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Новая жизнь детей – </a:t>
            </a:r>
            <a:br>
              <a:rPr lang="ru-RU" sz="1600" dirty="0" smtClean="0"/>
            </a:br>
            <a:r>
              <a:rPr lang="ru-RU" sz="1600" dirty="0" smtClean="0"/>
              <a:t>«в цифре» ,  в компьютере, </a:t>
            </a:r>
          </a:p>
          <a:p>
            <a:pPr algn="just"/>
            <a:r>
              <a:rPr lang="ru-RU" sz="1600" dirty="0" smtClean="0"/>
              <a:t>в социальных сетях.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Виртуализация активности в </a:t>
            </a:r>
            <a:r>
              <a:rPr lang="ru-RU" sz="1600" dirty="0" smtClean="0"/>
              <a:t>«экономику </a:t>
            </a:r>
            <a:r>
              <a:rPr lang="ru-RU" sz="1600" dirty="0" smtClean="0"/>
              <a:t>впечатлений»: несколько часов в день тратится на интернет общение, интернет- поиск и компьютерные игры.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Требуются новые образовательные технологии, </a:t>
            </a:r>
          </a:p>
          <a:p>
            <a:pPr algn="just"/>
            <a:r>
              <a:rPr lang="ru-RU" sz="1600" dirty="0" smtClean="0"/>
              <a:t>и новые технологии воспитания.</a:t>
            </a:r>
          </a:p>
          <a:p>
            <a:pPr algn="just"/>
            <a:endParaRPr lang="ru-RU" sz="1600" b="1" dirty="0" smtClean="0"/>
          </a:p>
          <a:p>
            <a:pPr algn="just"/>
            <a:r>
              <a:rPr lang="ru-RU" sz="1600" b="1" dirty="0" smtClean="0"/>
              <a:t>У них –  другой набор ценностей.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08" y="1844824"/>
            <a:ext cx="5747292" cy="352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12" y="5923603"/>
            <a:ext cx="648072" cy="44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F7E8-52BE-4490-B3E8-7DDBCA8FB58C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28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Глобальные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социальные тренды</a:t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4. НОВЫЕ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ПРОФЕССИИ БУДУЩЕГО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484784"/>
            <a:ext cx="456152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Стремительное появление новых профессий.</a:t>
            </a:r>
          </a:p>
          <a:p>
            <a:endParaRPr lang="ru-RU" sz="1600" dirty="0" smtClean="0"/>
          </a:p>
          <a:p>
            <a:r>
              <a:rPr lang="ru-RU" sz="1600" b="1" dirty="0" smtClean="0"/>
              <a:t>Отсутствие учебных заведений и преподавателей по их приобретению и освоению: 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МОЛЕКУЛЯРНЫЙ  ДИЕТОЛОГ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КОНСУЛЬТАНТ ПО ЗДОРОВОЙ СТАРОСТИ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ДИЗАЙНЕР ДОПОЛНЕННОЙ РЕАЛЬНОСТИ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АРХИТЕКТОР ГЕНОМА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ДИСПЕТЧЕР СТАЙНЫХ ПОЛЕТОВ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ПСИХОЛОГ ПОСТ-ПЛАСТИЧЕСКОЙ ХИРУРГИИ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ПЕРСОНАЛЬНЫЙ ОКОЛО-СИТИ ФЕРМЕР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КРЕАТИВНЫЙ ИНЖЕНЕР ПОЛНОГО ЦИКЛА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ДИЗАЙНЕР  ИМПЛАНТАНТОВ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ДИЗАЙНЕР ВИРТУАЛЬНЫХ МИРОВ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r>
              <a:rPr lang="ru-RU" sz="1600" b="1" dirty="0"/>
              <a:t>60% новых вакансий на рынке требуют навыков, которые есть только у 20% населения.</a:t>
            </a:r>
            <a:endParaRPr lang="ru-RU" sz="16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297515"/>
            <a:ext cx="4716017" cy="314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12" y="5923603"/>
            <a:ext cx="648072" cy="44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F7E8-52BE-4490-B3E8-7DDBCA8FB58C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52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986" y="332656"/>
            <a:ext cx="8229600" cy="63408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Глобальные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социальные тренды</a:t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5.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ЧЕЛОВЕК 2.0 -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HOMO SUPER / CYBORG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543" y="1772816"/>
            <a:ext cx="426185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Развитие медицины и робототехники…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Скорое появление </a:t>
            </a:r>
            <a:r>
              <a:rPr lang="ru-RU" sz="1600" dirty="0" err="1" smtClean="0"/>
              <a:t>суперлюдей</a:t>
            </a:r>
            <a:r>
              <a:rPr lang="ru-RU" sz="1600" dirty="0" smtClean="0"/>
              <a:t> </a:t>
            </a:r>
            <a:r>
              <a:rPr lang="ru-RU" sz="1600" dirty="0"/>
              <a:t>с измененной </a:t>
            </a:r>
            <a:r>
              <a:rPr lang="ru-RU" sz="1600" dirty="0" smtClean="0"/>
              <a:t>ДНК…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Развитие ИИ…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«Боюсь, </a:t>
            </a:r>
            <a:r>
              <a:rPr lang="ru-RU" sz="1600" dirty="0" smtClean="0"/>
              <a:t>искусственный интеллект </a:t>
            </a:r>
            <a:r>
              <a:rPr lang="ru-RU" sz="1600" dirty="0"/>
              <a:t>сможет </a:t>
            </a:r>
            <a:r>
              <a:rPr lang="ru-RU" sz="1600" dirty="0" smtClean="0"/>
              <a:t>полностью заменить </a:t>
            </a:r>
            <a:r>
              <a:rPr lang="ru-RU" sz="1600" dirty="0"/>
              <a:t>людей. </a:t>
            </a:r>
            <a:endParaRPr lang="ru-RU" sz="1600" dirty="0" smtClean="0"/>
          </a:p>
          <a:p>
            <a:pPr algn="just"/>
            <a:r>
              <a:rPr lang="ru-RU" sz="1600" dirty="0" smtClean="0"/>
              <a:t>Если сейчас люди разрабатывают компьютерные </a:t>
            </a:r>
            <a:r>
              <a:rPr lang="ru-RU" sz="1600" dirty="0"/>
              <a:t>вирусы, то </a:t>
            </a:r>
            <a:r>
              <a:rPr lang="ru-RU" sz="1600" dirty="0" smtClean="0"/>
              <a:t>в будущем </a:t>
            </a:r>
            <a:r>
              <a:rPr lang="ru-RU" sz="1600" dirty="0"/>
              <a:t>кто-то сможет </a:t>
            </a:r>
            <a:r>
              <a:rPr lang="ru-RU" sz="1600" dirty="0" smtClean="0"/>
              <a:t>создать искусственный интеллект, который </a:t>
            </a:r>
            <a:r>
              <a:rPr lang="ru-RU" sz="1600" dirty="0"/>
              <a:t>сможет улучшать </a:t>
            </a:r>
            <a:r>
              <a:rPr lang="ru-RU" sz="1600" dirty="0" smtClean="0"/>
              <a:t>и воспроизводить </a:t>
            </a:r>
            <a:r>
              <a:rPr lang="ru-RU" sz="1600" dirty="0"/>
              <a:t>самого себя.</a:t>
            </a:r>
          </a:p>
          <a:p>
            <a:pPr algn="just"/>
            <a:r>
              <a:rPr lang="ru-RU" sz="1600" dirty="0" smtClean="0"/>
              <a:t>Это </a:t>
            </a:r>
            <a:r>
              <a:rPr lang="ru-RU" sz="1600" dirty="0"/>
              <a:t>станет новой </a:t>
            </a:r>
            <a:r>
              <a:rPr lang="ru-RU" sz="1600" dirty="0" smtClean="0"/>
              <a:t>формой жизни</a:t>
            </a:r>
            <a:r>
              <a:rPr lang="ru-RU" sz="1600" dirty="0"/>
              <a:t>, которая </a:t>
            </a:r>
            <a:r>
              <a:rPr lang="ru-RU" sz="1600" dirty="0" smtClean="0"/>
              <a:t>превзойдет человека»</a:t>
            </a:r>
          </a:p>
          <a:p>
            <a:pPr algn="r"/>
            <a:r>
              <a:rPr lang="ru-RU" sz="1600" i="1" dirty="0" smtClean="0"/>
              <a:t>Физик Стивен </a:t>
            </a:r>
            <a:r>
              <a:rPr lang="ru-RU" sz="1600" i="1" dirty="0" err="1" smtClean="0"/>
              <a:t>Хокинг</a:t>
            </a:r>
            <a:r>
              <a:rPr lang="ru-RU" sz="1600" i="1" dirty="0" smtClean="0"/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2" r="18809"/>
          <a:stretch/>
        </p:blipFill>
        <p:spPr bwMode="auto">
          <a:xfrm>
            <a:off x="4847379" y="1916831"/>
            <a:ext cx="4155695" cy="383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12" y="5923603"/>
            <a:ext cx="648072" cy="44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F7E8-52BE-4490-B3E8-7DDBCA8FB58C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27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Глобальные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социальные тренды</a:t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6.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СНИЖЕНИЕ ИНТЕЛЛЕКТА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133" y="1412776"/>
            <a:ext cx="45498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Специалисты из Центра экономических исследований </a:t>
            </a:r>
            <a:r>
              <a:rPr lang="ru-RU" sz="1600" dirty="0" err="1" smtClean="0"/>
              <a:t>Ragnar</a:t>
            </a:r>
            <a:r>
              <a:rPr lang="ru-RU" sz="1600" dirty="0" smtClean="0"/>
              <a:t> </a:t>
            </a:r>
            <a:r>
              <a:rPr lang="ru-RU" sz="1600" dirty="0" err="1" smtClean="0"/>
              <a:t>Frisch</a:t>
            </a:r>
            <a:r>
              <a:rPr lang="ru-RU" sz="1600" dirty="0" smtClean="0"/>
              <a:t> (Норвегия)  указывают на снижение уровня интеллекта людей в последние несколько  десятилетий.</a:t>
            </a:r>
          </a:p>
          <a:p>
            <a:pPr algn="just"/>
            <a:r>
              <a:rPr lang="ru-RU" sz="1600" dirty="0" smtClean="0"/>
              <a:t>В распоряжении экспертов были данные с </a:t>
            </a:r>
            <a:r>
              <a:rPr lang="ru-RU" sz="1600" dirty="0" smtClean="0"/>
              <a:t>1970 </a:t>
            </a:r>
            <a:r>
              <a:rPr lang="ru-RU" sz="1600" dirty="0" smtClean="0"/>
              <a:t>по 2009 годы, использовались 730 тыс. тестов.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Как следовало из предыдущих исследований, люди «умнели» в первой половине прошлого века.</a:t>
            </a:r>
          </a:p>
          <a:p>
            <a:pPr algn="just"/>
            <a:r>
              <a:rPr lang="ru-RU" sz="1600" dirty="0" smtClean="0"/>
              <a:t>Причины: улучшение условий жизни человечества, качество питания, образование и медицину.</a:t>
            </a:r>
          </a:p>
          <a:p>
            <a:pPr algn="just"/>
            <a:endParaRPr lang="ru-RU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9" r="19481"/>
          <a:stretch/>
        </p:blipFill>
        <p:spPr bwMode="auto">
          <a:xfrm>
            <a:off x="5502552" y="1426096"/>
            <a:ext cx="338681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725144"/>
            <a:ext cx="86378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Но теперь, с ростом благосостояния, установлено, что интеллектуальные способности людей снижаются вместо того, чтобы развиваться.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ПРИЧИНЫ: экология и изменения в образе жизни людей, среди которых немалое место занимают  компьютерные  технологии.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12" y="5923603"/>
            <a:ext cx="648072" cy="44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F7E8-52BE-4490-B3E8-7DDBCA8FB58C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85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986" y="332656"/>
            <a:ext cx="8229600" cy="63408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Глобальные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социальные тренды</a:t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7.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ПОЛЯРИЗАЦИЯ  ОБРАЗА  ЖИЗНИ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543" y="1916832"/>
            <a:ext cx="426185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Возрастает неравенство</a:t>
            </a:r>
            <a:r>
              <a:rPr lang="ru-RU" sz="1600" b="1" dirty="0"/>
              <a:t>, не столько в уровне доходов, сколько в </a:t>
            </a:r>
            <a:r>
              <a:rPr lang="ru-RU" sz="1600" b="1" dirty="0" smtClean="0"/>
              <a:t>уровне образования и в качестве </a:t>
            </a:r>
            <a:r>
              <a:rPr lang="ru-RU" sz="1600" b="1" dirty="0"/>
              <a:t>жизни. </a:t>
            </a:r>
            <a:endParaRPr lang="ru-RU" sz="1600" b="1" dirty="0" smtClean="0"/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Различные </a:t>
            </a:r>
            <a:r>
              <a:rPr lang="ru-RU" sz="1600" dirty="0"/>
              <a:t>демографические, социальные, </a:t>
            </a:r>
            <a:r>
              <a:rPr lang="ru-RU" sz="1600" dirty="0" err="1"/>
              <a:t>страновые</a:t>
            </a:r>
            <a:r>
              <a:rPr lang="ru-RU" sz="1600" dirty="0"/>
              <a:t> группы в разной степени обеспечены качественными продуктами питания и качественными социальными услугами. </a:t>
            </a:r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r>
              <a:rPr lang="ru-RU" sz="1600" b="1" dirty="0" smtClean="0"/>
              <a:t>Неравномерный </a:t>
            </a:r>
            <a:r>
              <a:rPr lang="ru-RU" sz="1600" b="1" dirty="0"/>
              <a:t>доступ к благам цивилизации, появившимся вследствие технологического прогресса, ведет к поляризации образа жизни</a:t>
            </a:r>
            <a:r>
              <a:rPr lang="ru-RU" sz="1600" b="1" dirty="0" smtClean="0"/>
              <a:t>.</a:t>
            </a:r>
          </a:p>
          <a:p>
            <a:pPr algn="just"/>
            <a:endParaRPr lang="ru-RU" sz="1600" b="1" i="1" dirty="0"/>
          </a:p>
          <a:p>
            <a:pPr algn="just"/>
            <a:r>
              <a:rPr lang="ru-RU" sz="1600" dirty="0" smtClean="0"/>
              <a:t>Поляризация может принять </a:t>
            </a:r>
            <a:r>
              <a:rPr lang="ru-RU" sz="1600" dirty="0"/>
              <a:t>пугающие </a:t>
            </a:r>
            <a:r>
              <a:rPr lang="ru-RU" sz="1600" dirty="0" smtClean="0"/>
              <a:t>формы</a:t>
            </a:r>
            <a:r>
              <a:rPr lang="ru-RU" sz="1600" dirty="0"/>
              <a:t> </a:t>
            </a:r>
            <a:r>
              <a:rPr lang="ru-RU" sz="1600" dirty="0" smtClean="0"/>
              <a:t>антиутопии.</a:t>
            </a:r>
            <a:endParaRPr lang="ru-RU" sz="1600" dirty="0"/>
          </a:p>
        </p:txBody>
      </p:sp>
      <p:sp>
        <p:nvSpPr>
          <p:cNvPr id="4" name="AutoShape 2" descr="Картинки по запросу богатые и бед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Картинки по запросу богатые и бедны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5" r="10032"/>
          <a:stretch/>
        </p:blipFill>
        <p:spPr bwMode="auto">
          <a:xfrm>
            <a:off x="4739765" y="2060848"/>
            <a:ext cx="429672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F7E8-52BE-4490-B3E8-7DDBCA8FB58C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07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3023</TotalTime>
  <Words>1698</Words>
  <Application>Microsoft Office PowerPoint</Application>
  <PresentationFormat>Экран (4:3)</PresentationFormat>
  <Paragraphs>294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Социальная экономика «2020 – 2035» Направления  и пути развития   Ольга  Самоварова 29.11.2019</vt:lpstr>
      <vt:lpstr>Глобальные технологические тренды меняют наш мир</vt:lpstr>
      <vt:lpstr>Глобальные социальные тренды 1. ЦИФРОВИЗАЦИЯ КОММУНИКАЦИЙ</vt:lpstr>
      <vt:lpstr>Глобальные социальные тренды 2. АКТИВНЫЕ ПЕНСИОНЕРЫ</vt:lpstr>
      <vt:lpstr>Глобальные социальные тренды 3. НОВАЯ СРЕДА - ДРУГИЕ  ДЕТИ</vt:lpstr>
      <vt:lpstr>Глобальные социальные тренды 4. НОВЫЕ ПРОФЕССИИ БУДУЩЕГО</vt:lpstr>
      <vt:lpstr>Глобальные социальные тренды 5.ЧЕЛОВЕК 2.0 - HOMO SUPER / CYBORG</vt:lpstr>
      <vt:lpstr>Глобальные социальные тренды 6. СНИЖЕНИЕ ИНТЕЛЛЕКТА</vt:lpstr>
      <vt:lpstr>Глобальные социальные тренды 7. ПОЛЯРИЗАЦИЯ  ОБРАЗА  ЖИЗНИ</vt:lpstr>
      <vt:lpstr>Глобальные социальные тренды 8. УСКОРЕНИЕ ТЕМПА СОЦИАЛЬНОГО РАЗВИТИЯ</vt:lpstr>
      <vt:lpstr>Презентация PowerPoint</vt:lpstr>
      <vt:lpstr>Условия  развития 2019 - 2020</vt:lpstr>
      <vt:lpstr>Никогда ранее на нашем веку…</vt:lpstr>
      <vt:lpstr>Фокус -  социальное предпринимательство</vt:lpstr>
      <vt:lpstr>Социальное предпринимательство позволяет получить</vt:lpstr>
      <vt:lpstr>Ключевые векторы развития  социальной экономики</vt:lpstr>
      <vt:lpstr>Презентация PowerPoint</vt:lpstr>
      <vt:lpstr>Механизмы проекта  «СВЕТЛЫЕ ЛЮДИ»</vt:lpstr>
      <vt:lpstr>Презентация PowerPoint</vt:lpstr>
      <vt:lpstr>Настало время  светлых идей и социальных  инициатив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экономика 2035: готовность 2020</dc:title>
  <dc:creator>Самоварова Ольга Владимировна</dc:creator>
  <cp:lastModifiedBy>Самоварова Ольга Владимировна</cp:lastModifiedBy>
  <cp:revision>80</cp:revision>
  <dcterms:created xsi:type="dcterms:W3CDTF">2019-11-25T12:02:50Z</dcterms:created>
  <dcterms:modified xsi:type="dcterms:W3CDTF">2019-11-28T21:22:29Z</dcterms:modified>
</cp:coreProperties>
</file>