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9E57-FFB9-40FA-A470-0DCDF3A6D8C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CC6-025C-4BA3-9B18-385A14078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5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9E57-FFB9-40FA-A470-0DCDF3A6D8C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DCC6-025C-4BA3-9B18-385A14078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4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Финансовые механизмы</a:t>
            </a:r>
            <a:b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энергосберегающих проектов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6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>Субсидии в Санкт-Петербурге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0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Arial" charset="0"/>
                <a:cs typeface="Arial" charset="0"/>
              </a:rPr>
              <a:t>Рыночные механизмы финансирования</a:t>
            </a:r>
            <a:endParaRPr lang="ru-RU" altLang="ru-RU" sz="2800" b="1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Arial" charset="0"/>
                <a:cs typeface="Arial" charset="0"/>
              </a:rPr>
              <a:t>Рыночные механизмы финансирования</a:t>
            </a:r>
            <a:endParaRPr lang="ru-RU" altLang="ru-RU" sz="2800" b="1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3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0000"/>
              </a:lnSpc>
              <a:defRPr/>
            </a:pPr>
            <a:r>
              <a:rPr lang="ru-RU" sz="2800" b="1" smtClean="0"/>
              <a:t>ЭСКО-контракт, потребление энергии в кВТ</a:t>
            </a:r>
            <a:endParaRPr 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0000"/>
              </a:lnSpc>
              <a:defRPr/>
            </a:pPr>
            <a:r>
              <a:rPr lang="ru-RU" sz="2800" b="1" smtClean="0"/>
              <a:t>ЭСКО-контракт, оплата  в условиях роста тарифов</a:t>
            </a:r>
            <a:endParaRPr 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0000"/>
              </a:lnSpc>
              <a:defRPr/>
            </a:pPr>
            <a:r>
              <a:rPr lang="ru-RU" sz="2800" b="1" smtClean="0"/>
              <a:t>Схема 1 финансирования заказчика посредством ЭСКО </a:t>
            </a:r>
            <a:endParaRPr 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7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9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ДВА ОСНОВНЫХ ТИПА ЭСКО-КОНТРАКТОВ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0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РОЛЬ КОНСУЛЬТАНТОВ И АУДИТОРОВ ПРИ РЕАЛИЗАЦИИ  ПРОЕКТОВ</a:t>
            </a:r>
            <a:endParaRPr lang="ru-RU" altLang="ru-RU" sz="2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7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Схема бюджетного финансирования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АКТУАЛЬНОСТЬ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5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0000"/>
              </a:lnSpc>
              <a:defRPr/>
            </a:pPr>
            <a:r>
              <a:rPr lang="ru-RU" sz="2800" b="1" smtClean="0"/>
              <a:t>Схема</a:t>
            </a:r>
            <a:r>
              <a:rPr lang="ru-RU" b="1" smtClean="0"/>
              <a:t> </a:t>
            </a:r>
            <a:r>
              <a:rPr lang="ru-RU" sz="2800" b="1" smtClean="0"/>
              <a:t>финансирования</a:t>
            </a:r>
            <a:r>
              <a:rPr lang="ru-RU" b="1" smtClean="0"/>
              <a:t> </a:t>
            </a:r>
            <a:r>
              <a:rPr lang="ru-RU" sz="2800" b="1" smtClean="0"/>
              <a:t>за</a:t>
            </a:r>
            <a:r>
              <a:rPr lang="ru-RU" b="1" smtClean="0"/>
              <a:t> </a:t>
            </a:r>
            <a:r>
              <a:rPr lang="ru-RU" sz="2800" b="1" smtClean="0"/>
              <a:t>счет лизинга</a:t>
            </a:r>
            <a:endParaRPr 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0000"/>
              </a:lnSpc>
              <a:defRPr/>
            </a:pPr>
            <a:r>
              <a:rPr lang="ru-RU" sz="2800" b="1" smtClean="0"/>
              <a:t>Схема</a:t>
            </a:r>
            <a:r>
              <a:rPr lang="ru-RU" b="1" smtClean="0"/>
              <a:t> </a:t>
            </a:r>
            <a:r>
              <a:rPr lang="ru-RU" sz="2800" b="1" smtClean="0"/>
              <a:t>финансирования</a:t>
            </a:r>
            <a:r>
              <a:rPr lang="ru-RU" b="1" smtClean="0"/>
              <a:t> </a:t>
            </a:r>
            <a:r>
              <a:rPr lang="ru-RU" sz="2800" b="1" smtClean="0"/>
              <a:t>на базе энергосервисного договора (контракта)</a:t>
            </a:r>
            <a:endParaRPr 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Схема самофинансирования энергосберегающих проектов 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ЭСБ и ЭЭФ выгодны для Вашего предприятия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4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ГРУППА КОМПАНИЙ «</a:t>
            </a:r>
            <a:r>
              <a:rPr lang="en-US" altLang="ru-RU" sz="2800" b="1" smtClean="0"/>
              <a:t>SPG</a:t>
            </a:r>
            <a:r>
              <a:rPr lang="ru-RU" altLang="ru-RU" sz="2800" b="1" smtClean="0"/>
              <a:t>»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ПОРА ДЕЙСТВОВАТЬ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Финансовые механизмы 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Льгота по налогу на имущество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6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Ускоренная амортизация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Инвестиционный налоговый кредит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2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/>
              <a:t>ПЕРЕЧЕНЬ ОБЪЕКТОВ ИМЕЮЩИХ ВЫСОКУЮ ЭНЕРГЕТИЧЕСКУЮ ЭФФЕКТИВНОСТЬ</a:t>
            </a:r>
            <a:endParaRPr lang="ru-RU" altLang="ru-RU" sz="1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Прямая государственная поддержка</a:t>
            </a:r>
            <a:endParaRPr lang="ru-RU" alt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6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Финансовые механизмы энергосберегающих проектов</vt:lpstr>
      <vt:lpstr>АКТУАЛЬНОСТЬ</vt:lpstr>
      <vt:lpstr>ПОРА ДЕЙСТВОВАТЬ</vt:lpstr>
      <vt:lpstr>Финансовые механизмы </vt:lpstr>
      <vt:lpstr>Льгота по налогу на имущество</vt:lpstr>
      <vt:lpstr>Ускоренная амортизация</vt:lpstr>
      <vt:lpstr>Инвестиционный налоговый кредит</vt:lpstr>
      <vt:lpstr>ПЕРЕЧЕНЬ ОБЪЕКТОВ ИМЕЮЩИХ ВЫСОКУЮ ЭНЕРГЕТИЧЕСКУЮ ЭФФЕКТИВНОСТЬ</vt:lpstr>
      <vt:lpstr>Прямая государственная поддержка</vt:lpstr>
      <vt:lpstr> Субсидии в Санкт-Петербурге </vt:lpstr>
      <vt:lpstr>Рыночные механизмы финансирования</vt:lpstr>
      <vt:lpstr>Рыночные механизмы финансирования</vt:lpstr>
      <vt:lpstr>ЭСКО-контракт, потребление энергии в кВТ</vt:lpstr>
      <vt:lpstr>ЭСКО-контракт, оплата  в условиях роста тарифов</vt:lpstr>
      <vt:lpstr>Схема 1 финансирования заказчика посредством ЭСКО </vt:lpstr>
      <vt:lpstr>Презентация PowerPoint</vt:lpstr>
      <vt:lpstr>ДВА ОСНОВНЫХ ТИПА ЭСКО-КОНТРАКТОВ</vt:lpstr>
      <vt:lpstr>РОЛЬ КОНСУЛЬТАНТОВ И АУДИТОРОВ ПРИ РЕАЛИЗАЦИИ  ПРОЕКТОВ</vt:lpstr>
      <vt:lpstr>Схема бюджетного финансирования</vt:lpstr>
      <vt:lpstr>Схема финансирования за счет лизинга</vt:lpstr>
      <vt:lpstr>Схема финансирования на базе энергосервисного договора (контракта)</vt:lpstr>
      <vt:lpstr>Схема самофинансирования энергосберегающих проектов </vt:lpstr>
      <vt:lpstr>ЭСБ и ЭЭФ выгодны для Вашего предприятия</vt:lpstr>
      <vt:lpstr>Презентация PowerPoint</vt:lpstr>
      <vt:lpstr>Презентация PowerPoint</vt:lpstr>
      <vt:lpstr>ГРУППА КОМПАНИЙ «SPG»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механизмы энергосберегающих проектов</dc:title>
  <dc:creator>Самоварова Ольга Владимировна</dc:creator>
  <cp:lastModifiedBy>Самоварова Ольга Владимировна</cp:lastModifiedBy>
  <cp:revision>1</cp:revision>
  <dcterms:created xsi:type="dcterms:W3CDTF">2015-10-21T13:26:37Z</dcterms:created>
  <dcterms:modified xsi:type="dcterms:W3CDTF">2015-10-21T13:26:37Z</dcterms:modified>
</cp:coreProperties>
</file>